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comments/modernComment_127_14BC7F3F.xml" ContentType="application/vnd.ms-powerpoint.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2F_5E6D2F74.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4"/>
  </p:notesMasterIdLst>
  <p:handoutMasterIdLst>
    <p:handoutMasterId r:id="rId35"/>
  </p:handoutMasterIdLst>
  <p:sldIdLst>
    <p:sldId id="266" r:id="rId5"/>
    <p:sldId id="267" r:id="rId6"/>
    <p:sldId id="282" r:id="rId7"/>
    <p:sldId id="281" r:id="rId8"/>
    <p:sldId id="283" r:id="rId9"/>
    <p:sldId id="289" r:id="rId10"/>
    <p:sldId id="285" r:id="rId11"/>
    <p:sldId id="286" r:id="rId12"/>
    <p:sldId id="288" r:id="rId13"/>
    <p:sldId id="287"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BFBEC3"/>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5846" autoAdjust="0"/>
  </p:normalViewPr>
  <p:slideViewPr>
    <p:cSldViewPr snapToGrid="0">
      <p:cViewPr varScale="1">
        <p:scale>
          <a:sx n="104" d="100"/>
          <a:sy n="104" d="100"/>
        </p:scale>
        <p:origin x="1517" y="86"/>
      </p:cViewPr>
      <p:guideLst/>
    </p:cSldViewPr>
  </p:slideViewPr>
  <p:outlineViewPr>
    <p:cViewPr>
      <p:scale>
        <a:sx n="33" d="100"/>
        <a:sy n="33" d="100"/>
      </p:scale>
      <p:origin x="0" y="-3912"/>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s>
</file>

<file path=ppt/comments/modernComment_127_14BC7F3F.xml><?xml version="1.0" encoding="utf-8"?>
<p188:cmLst xmlns:a="http://schemas.openxmlformats.org/drawingml/2006/main" xmlns:r="http://schemas.openxmlformats.org/officeDocument/2006/relationships" xmlns:p188="http://schemas.microsoft.com/office/powerpoint/2018/8/main">
  <p188:cm id="{B0C395EA-999C-4498-BFF0-8BAB48C1553E}" authorId="{21615190-DC0D-87D6-014F-90C8C4BC2876}" created="2025-05-01T18:45:25.923">
    <ac:txMkLst xmlns:ac="http://schemas.microsoft.com/office/drawing/2013/main/command">
      <pc:docMk xmlns:pc="http://schemas.microsoft.com/office/powerpoint/2013/main/command"/>
      <pc:sldMk xmlns:pc="http://schemas.microsoft.com/office/powerpoint/2013/main/command" cId="347897663" sldId="295"/>
      <ac:spMk id="4" creationId="{55B29644-2338-A35C-FB20-4B7B3D0C3862}"/>
      <ac:txMk cp="173" len="81">
        <ac:context len="338" hash="1333378255"/>
      </ac:txMk>
    </ac:txMkLst>
    <p188:pos x="5329844" y="2485505"/>
    <p188:txBody>
      <a:bodyPr/>
      <a:lstStyle/>
      <a:p>
        <a:r>
          <a:rPr lang="en-US"/>
          <a:t>Changed “Youth development workers collaborate with a team of professional…” to “Youth development workers collaborate with a team of mental health professionals…” </a:t>
        </a:r>
      </a:p>
    </p188:txBody>
  </p188:cm>
</p188:cmLst>
</file>

<file path=ppt/comments/modernComment_12F_5E6D2F74.xml><?xml version="1.0" encoding="utf-8"?>
<p188:cmLst xmlns:a="http://schemas.openxmlformats.org/drawingml/2006/main" xmlns:r="http://schemas.openxmlformats.org/officeDocument/2006/relationships" xmlns:p188="http://schemas.microsoft.com/office/powerpoint/2018/8/main">
  <p188:cm id="{0191FA9B-2487-48E3-AA76-7A69B7D8F821}" authorId="{21615190-DC0D-87D6-014F-90C8C4BC2876}" created="2025-05-01T18:51:51.814">
    <pc:sldMkLst xmlns:pc="http://schemas.microsoft.com/office/powerpoint/2013/main/command">
      <pc:docMk/>
      <pc:sldMk cId="1584213876" sldId="303"/>
    </pc:sldMkLst>
    <p188:txBody>
      <a:bodyPr/>
      <a:lstStyle/>
      <a:p>
        <a:r>
          <a:rPr lang="en-US"/>
          <a:t>Added to second bulletpoint for clarity
“Trauma is a more common experience than previously thought therefore it is likely to encounter youth who have experienced” -&gt; “Trauma is a more common experience than previously thought therefore it is likely to encounter youth who have had traumatic experiences.”</a:t>
        </a:r>
      </a:p>
    </p188:txBody>
  </p188:cm>
</p188:cmLst>
</file>

<file path=ppt/diagrams/_rels/data1.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svg"/><Relationship Id="rId1" Type="http://schemas.openxmlformats.org/officeDocument/2006/relationships/image" Target="../media/image32.svg"/><Relationship Id="rId5" Type="http://schemas.openxmlformats.org/officeDocument/2006/relationships/image" Target="../media/image36.svg"/><Relationship Id="rId4" Type="http://schemas.openxmlformats.org/officeDocument/2006/relationships/image" Target="../media/image3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svg"/><Relationship Id="rId1" Type="http://schemas.openxmlformats.org/officeDocument/2006/relationships/image" Target="../media/image32.svg"/><Relationship Id="rId5" Type="http://schemas.openxmlformats.org/officeDocument/2006/relationships/image" Target="../media/image36.svg"/><Relationship Id="rId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4AC8EC-72AD-43FB-B8B9-BCA6AAF8C0B9}" type="doc">
      <dgm:prSet loTypeId="urn:microsoft.com/office/officeart/2005/8/layout/pList2" loCatId="list" qsTypeId="urn:microsoft.com/office/officeart/2005/8/quickstyle/simple1" qsCatId="simple" csTypeId="urn:microsoft.com/office/officeart/2005/8/colors/accent1_2" csCatId="accent1" phldr="1"/>
      <dgm:spPr/>
    </dgm:pt>
    <dgm:pt modelId="{8BFCC455-26F5-407E-ABEC-35E18AD619B6}">
      <dgm:prSet phldrT="[Text]" custT="1"/>
      <dgm:spPr>
        <a:solidFill>
          <a:schemeClr val="tx2"/>
        </a:solidFill>
      </dgm:spPr>
      <dgm:t>
        <a:bodyPr/>
        <a:lstStyle/>
        <a:p>
          <a:r>
            <a:rPr lang="en-US" sz="1800" b="1" dirty="0"/>
            <a:t>Social Skills</a:t>
          </a:r>
          <a:br>
            <a:rPr lang="en-US" sz="1500" dirty="0"/>
          </a:br>
          <a:r>
            <a:rPr lang="en-US" sz="1500" dirty="0"/>
            <a:t>Ability to interact with others, understand social cues, and form relationships</a:t>
          </a:r>
        </a:p>
      </dgm:t>
    </dgm:pt>
    <dgm:pt modelId="{B04C4DBD-790D-49C2-9A2F-38C36D535B6A}" type="parTrans" cxnId="{55238290-AC88-4A98-BDF1-531350ACEA82}">
      <dgm:prSet/>
      <dgm:spPr/>
      <dgm:t>
        <a:bodyPr/>
        <a:lstStyle/>
        <a:p>
          <a:endParaRPr lang="en-US"/>
        </a:p>
      </dgm:t>
    </dgm:pt>
    <dgm:pt modelId="{E6D6A920-5A3E-4BD6-AA0F-2319EE2053A0}" type="sibTrans" cxnId="{55238290-AC88-4A98-BDF1-531350ACEA82}">
      <dgm:prSet/>
      <dgm:spPr/>
      <dgm:t>
        <a:bodyPr/>
        <a:lstStyle/>
        <a:p>
          <a:endParaRPr lang="en-US"/>
        </a:p>
      </dgm:t>
    </dgm:pt>
    <dgm:pt modelId="{DB426580-F9C4-4DED-9B50-5D7891530C5B}">
      <dgm:prSet phldrT="[Text]" custT="1"/>
      <dgm:spPr/>
      <dgm:t>
        <a:bodyPr/>
        <a:lstStyle/>
        <a:p>
          <a:r>
            <a:rPr lang="en-US" sz="1800" b="1" dirty="0"/>
            <a:t>Emotional Regulation</a:t>
          </a:r>
          <a:br>
            <a:rPr lang="en-US" sz="1500" dirty="0"/>
          </a:br>
          <a:r>
            <a:rPr lang="en-US" sz="1500" dirty="0"/>
            <a:t>Ability to manage emotions, identify and express feelings, and respond appropriately to situations</a:t>
          </a:r>
        </a:p>
      </dgm:t>
    </dgm:pt>
    <dgm:pt modelId="{FC2905C2-6994-4F10-963A-D12E83EEDD82}" type="parTrans" cxnId="{5584026E-03CE-4393-B47A-671E54C3BB65}">
      <dgm:prSet/>
      <dgm:spPr/>
      <dgm:t>
        <a:bodyPr/>
        <a:lstStyle/>
        <a:p>
          <a:endParaRPr lang="en-US"/>
        </a:p>
      </dgm:t>
    </dgm:pt>
    <dgm:pt modelId="{59D550D8-B205-4F31-BDD7-8C9DA13FF0C4}" type="sibTrans" cxnId="{5584026E-03CE-4393-B47A-671E54C3BB65}">
      <dgm:prSet/>
      <dgm:spPr/>
      <dgm:t>
        <a:bodyPr/>
        <a:lstStyle/>
        <a:p>
          <a:endParaRPr lang="en-US"/>
        </a:p>
      </dgm:t>
    </dgm:pt>
    <dgm:pt modelId="{AFE770C2-A837-4F7E-950E-D83393BB0D5F}">
      <dgm:prSet phldrT="[Text]" custT="1"/>
      <dgm:spPr>
        <a:solidFill>
          <a:schemeClr val="accent2">
            <a:lumMod val="75000"/>
          </a:schemeClr>
        </a:solidFill>
      </dgm:spPr>
      <dgm:t>
        <a:bodyPr/>
        <a:lstStyle/>
        <a:p>
          <a:r>
            <a:rPr lang="en-US" sz="1800" b="1" dirty="0"/>
            <a:t>Cognitive Skills</a:t>
          </a:r>
          <a:br>
            <a:rPr lang="en-US" sz="1800" dirty="0"/>
          </a:br>
          <a:r>
            <a:rPr lang="en-US" sz="1600" dirty="0"/>
            <a:t>Learning abilities, memory, and problem-solving skills</a:t>
          </a:r>
        </a:p>
      </dgm:t>
    </dgm:pt>
    <dgm:pt modelId="{9A30FF2E-F7BC-4DB8-978D-FA3B66D9597F}" type="parTrans" cxnId="{5D09FE62-EBCA-4740-9034-138134D9E254}">
      <dgm:prSet/>
      <dgm:spPr/>
      <dgm:t>
        <a:bodyPr/>
        <a:lstStyle/>
        <a:p>
          <a:endParaRPr lang="en-US"/>
        </a:p>
      </dgm:t>
    </dgm:pt>
    <dgm:pt modelId="{AA2FE47C-A678-4EF0-8A14-CFC96ACE8AF6}" type="sibTrans" cxnId="{5D09FE62-EBCA-4740-9034-138134D9E254}">
      <dgm:prSet/>
      <dgm:spPr/>
      <dgm:t>
        <a:bodyPr/>
        <a:lstStyle/>
        <a:p>
          <a:endParaRPr lang="en-US"/>
        </a:p>
      </dgm:t>
    </dgm:pt>
    <dgm:pt modelId="{B804AD17-AF92-4DEA-B180-4ABC32E50027}">
      <dgm:prSet phldrT="[Text]" custT="1"/>
      <dgm:spPr>
        <a:solidFill>
          <a:schemeClr val="accent6"/>
        </a:solidFill>
      </dgm:spPr>
      <dgm:t>
        <a:bodyPr/>
        <a:lstStyle/>
        <a:p>
          <a:r>
            <a:rPr lang="en-US" sz="1800" b="1" dirty="0"/>
            <a:t>Executive Functioning</a:t>
          </a:r>
          <a:br>
            <a:rPr lang="en-US" sz="1800" dirty="0"/>
          </a:br>
          <a:r>
            <a:rPr lang="en-US" sz="1600" dirty="0"/>
            <a:t>Ability to plan, organize, and focus on tasks </a:t>
          </a:r>
        </a:p>
      </dgm:t>
    </dgm:pt>
    <dgm:pt modelId="{DC5FC20F-9FEB-4635-8112-7A82D90A2AA7}" type="parTrans" cxnId="{CEC4D2E6-BDFE-4C0A-B09C-EC48AC92140A}">
      <dgm:prSet/>
      <dgm:spPr/>
      <dgm:t>
        <a:bodyPr/>
        <a:lstStyle/>
        <a:p>
          <a:endParaRPr lang="en-US"/>
        </a:p>
      </dgm:t>
    </dgm:pt>
    <dgm:pt modelId="{4F76DF34-FF5A-4169-812E-3BE910ECEE6F}" type="sibTrans" cxnId="{CEC4D2E6-BDFE-4C0A-B09C-EC48AC92140A}">
      <dgm:prSet/>
      <dgm:spPr/>
      <dgm:t>
        <a:bodyPr/>
        <a:lstStyle/>
        <a:p>
          <a:endParaRPr lang="en-US"/>
        </a:p>
      </dgm:t>
    </dgm:pt>
    <dgm:pt modelId="{2341A7D0-A98C-473D-AB52-71BC9FDFC18B}">
      <dgm:prSet phldrT="[Text]" custT="1"/>
      <dgm:spPr>
        <a:solidFill>
          <a:schemeClr val="accent4"/>
        </a:solidFill>
      </dgm:spPr>
      <dgm:t>
        <a:bodyPr/>
        <a:lstStyle/>
        <a:p>
          <a:r>
            <a:rPr lang="en-US" sz="1800" b="1" dirty="0"/>
            <a:t>Daily Living Skills</a:t>
          </a:r>
          <a:br>
            <a:rPr lang="en-US" sz="1800" dirty="0"/>
          </a:br>
          <a:r>
            <a:rPr lang="en-US" sz="1600" dirty="0"/>
            <a:t>Ability to perform basic tasks such as hygiene, dressing, and cooking</a:t>
          </a:r>
        </a:p>
      </dgm:t>
    </dgm:pt>
    <dgm:pt modelId="{BF7B13CA-D13C-4072-BD30-4783CE28E12B}" type="parTrans" cxnId="{CFF5C935-ED20-4135-A2EE-E2E847C4A283}">
      <dgm:prSet/>
      <dgm:spPr/>
      <dgm:t>
        <a:bodyPr/>
        <a:lstStyle/>
        <a:p>
          <a:endParaRPr lang="en-US"/>
        </a:p>
      </dgm:t>
    </dgm:pt>
    <dgm:pt modelId="{85C654FA-412D-48CC-9452-5FE46B5A1F81}" type="sibTrans" cxnId="{CFF5C935-ED20-4135-A2EE-E2E847C4A283}">
      <dgm:prSet/>
      <dgm:spPr/>
      <dgm:t>
        <a:bodyPr/>
        <a:lstStyle/>
        <a:p>
          <a:endParaRPr lang="en-US"/>
        </a:p>
      </dgm:t>
    </dgm:pt>
    <dgm:pt modelId="{44260B11-2B28-43AC-887B-E028365558FE}" type="pres">
      <dgm:prSet presAssocID="{FD4AC8EC-72AD-43FB-B8B9-BCA6AAF8C0B9}" presName="Name0" presStyleCnt="0">
        <dgm:presLayoutVars>
          <dgm:dir/>
          <dgm:resizeHandles val="exact"/>
        </dgm:presLayoutVars>
      </dgm:prSet>
      <dgm:spPr/>
    </dgm:pt>
    <dgm:pt modelId="{5F2D2226-D4FB-42B2-82DD-401F56DFB9CC}" type="pres">
      <dgm:prSet presAssocID="{FD4AC8EC-72AD-43FB-B8B9-BCA6AAF8C0B9}" presName="bkgdShp" presStyleLbl="alignAccFollowNode1" presStyleIdx="0" presStyleCnt="1"/>
      <dgm:spPr>
        <a:solidFill>
          <a:schemeClr val="bg2">
            <a:alpha val="90000"/>
          </a:schemeClr>
        </a:solidFill>
      </dgm:spPr>
    </dgm:pt>
    <dgm:pt modelId="{CB6A0EFB-439C-40B1-A000-B0C68234A89E}" type="pres">
      <dgm:prSet presAssocID="{FD4AC8EC-72AD-43FB-B8B9-BCA6AAF8C0B9}" presName="linComp" presStyleCnt="0"/>
      <dgm:spPr/>
    </dgm:pt>
    <dgm:pt modelId="{9FC4C75B-79BE-478D-9A9D-78540F1726E8}" type="pres">
      <dgm:prSet presAssocID="{8BFCC455-26F5-407E-ABEC-35E18AD619B6}" presName="compNode" presStyleCnt="0"/>
      <dgm:spPr/>
    </dgm:pt>
    <dgm:pt modelId="{CAB1E172-096F-45A4-AC67-A9BCC9D46D7B}" type="pres">
      <dgm:prSet presAssocID="{8BFCC455-26F5-407E-ABEC-35E18AD619B6}" presName="node" presStyleLbl="node1" presStyleIdx="0" presStyleCnt="5">
        <dgm:presLayoutVars>
          <dgm:bulletEnabled val="1"/>
        </dgm:presLayoutVars>
      </dgm:prSet>
      <dgm:spPr/>
    </dgm:pt>
    <dgm:pt modelId="{3EC1A738-8F4F-4688-BC5E-AA9DBE6E2856}" type="pres">
      <dgm:prSet presAssocID="{8BFCC455-26F5-407E-ABEC-35E18AD619B6}" presName="invisiNode" presStyleLbl="node1" presStyleIdx="0" presStyleCnt="5"/>
      <dgm:spPr/>
    </dgm:pt>
    <dgm:pt modelId="{0D84BEAB-A670-4DD1-BC34-59B2AE3FC6EB}" type="pres">
      <dgm:prSet presAssocID="{8BFCC455-26F5-407E-ABEC-35E18AD619B6}" presName="imagNode" presStyleLbl="fgImgPlace1" presStyleIdx="0" presStyleCnt="5"/>
      <dgm:spPr>
        <a:blipFill dpi="0" rotWithShape="1">
          <a:blip xmlns:r="http://schemas.openxmlformats.org/officeDocument/2006/relationships">
            <a:extLst>
              <a:ext uri="{96DAC541-7B7A-43D3-8B79-37D633B846F1}">
                <asvg:svgBlip xmlns:asvg="http://schemas.microsoft.com/office/drawing/2016/SVG/main" r:embed="rId1"/>
              </a:ext>
            </a:extLst>
          </a:blip>
          <a:srcRect/>
          <a:stretch>
            <a:fillRect l="10406" r="10406"/>
          </a:stretch>
        </a:blipFill>
      </dgm:spPr>
      <dgm:extLst>
        <a:ext uri="{E40237B7-FDA0-4F09-8148-C483321AD2D9}">
          <dgm14:cNvPr xmlns:dgm14="http://schemas.microsoft.com/office/drawing/2010/diagram" id="0" name="" descr="Social distancing with solid fill"/>
        </a:ext>
      </dgm:extLst>
    </dgm:pt>
    <dgm:pt modelId="{13EDFFAD-9D98-4DA4-97D4-41EC27DCC657}" type="pres">
      <dgm:prSet presAssocID="{E6D6A920-5A3E-4BD6-AA0F-2319EE2053A0}" presName="sibTrans" presStyleLbl="sibTrans2D1" presStyleIdx="0" presStyleCnt="0"/>
      <dgm:spPr/>
    </dgm:pt>
    <dgm:pt modelId="{EB898E8A-A419-4AA0-A0AF-48DC23A58674}" type="pres">
      <dgm:prSet presAssocID="{DB426580-F9C4-4DED-9B50-5D7891530C5B}" presName="compNode" presStyleCnt="0"/>
      <dgm:spPr/>
    </dgm:pt>
    <dgm:pt modelId="{D8610CA1-2721-48ED-8828-1E525C0E7D57}" type="pres">
      <dgm:prSet presAssocID="{DB426580-F9C4-4DED-9B50-5D7891530C5B}" presName="node" presStyleLbl="node1" presStyleIdx="1" presStyleCnt="5">
        <dgm:presLayoutVars>
          <dgm:bulletEnabled val="1"/>
        </dgm:presLayoutVars>
      </dgm:prSet>
      <dgm:spPr/>
    </dgm:pt>
    <dgm:pt modelId="{8EA7160F-67B0-4905-B534-B1F0AC480A64}" type="pres">
      <dgm:prSet presAssocID="{DB426580-F9C4-4DED-9B50-5D7891530C5B}" presName="invisiNode" presStyleLbl="node1" presStyleIdx="1" presStyleCnt="5"/>
      <dgm:spPr/>
    </dgm:pt>
    <dgm:pt modelId="{9CFDBFEC-6C16-472A-8395-9F5CF73AF541}" type="pres">
      <dgm:prSet presAssocID="{DB426580-F9C4-4DED-9B50-5D7891530C5B}" presName="imagNode" presStyleLbl="fgImgPlace1" presStyleIdx="1" presStyleCnt="5"/>
      <dgm:spPr>
        <a:blipFill dpi="0" rotWithShape="1">
          <a:blip xmlns:r="http://schemas.openxmlformats.org/officeDocument/2006/relationships">
            <a:extLst>
              <a:ext uri="{96DAC541-7B7A-43D3-8B79-37D633B846F1}">
                <asvg:svgBlip xmlns:asvg="http://schemas.microsoft.com/office/drawing/2016/SVG/main" r:embed="rId2"/>
              </a:ext>
            </a:extLst>
          </a:blip>
          <a:srcRect/>
          <a:stretch>
            <a:fillRect l="10406" r="10406"/>
          </a:stretch>
        </a:blipFill>
      </dgm:spPr>
      <dgm:extLst>
        <a:ext uri="{E40237B7-FDA0-4F09-8148-C483321AD2D9}">
          <dgm14:cNvPr xmlns:dgm14="http://schemas.microsoft.com/office/drawing/2010/diagram" id="0" name="" descr="Confused face outline with solid fill"/>
        </a:ext>
      </dgm:extLst>
    </dgm:pt>
    <dgm:pt modelId="{C45760DF-A681-40E9-A376-D8CA4AE8AF21}" type="pres">
      <dgm:prSet presAssocID="{59D550D8-B205-4F31-BDD7-8C9DA13FF0C4}" presName="sibTrans" presStyleLbl="sibTrans2D1" presStyleIdx="0" presStyleCnt="0"/>
      <dgm:spPr/>
    </dgm:pt>
    <dgm:pt modelId="{A6ED973F-7203-4F6A-A910-500424000AC6}" type="pres">
      <dgm:prSet presAssocID="{AFE770C2-A837-4F7E-950E-D83393BB0D5F}" presName="compNode" presStyleCnt="0"/>
      <dgm:spPr/>
    </dgm:pt>
    <dgm:pt modelId="{40376755-3897-40F8-BD71-20902B4AE76E}" type="pres">
      <dgm:prSet presAssocID="{AFE770C2-A837-4F7E-950E-D83393BB0D5F}" presName="node" presStyleLbl="node1" presStyleIdx="2" presStyleCnt="5">
        <dgm:presLayoutVars>
          <dgm:bulletEnabled val="1"/>
        </dgm:presLayoutVars>
      </dgm:prSet>
      <dgm:spPr/>
    </dgm:pt>
    <dgm:pt modelId="{3EEF0D80-2754-4EAE-A2C3-0F9A75143763}" type="pres">
      <dgm:prSet presAssocID="{AFE770C2-A837-4F7E-950E-D83393BB0D5F}" presName="invisiNode" presStyleLbl="node1" presStyleIdx="2" presStyleCnt="5"/>
      <dgm:spPr/>
    </dgm:pt>
    <dgm:pt modelId="{98DF5792-8AB1-4584-92DF-EBF42A790CED}" type="pres">
      <dgm:prSet presAssocID="{AFE770C2-A837-4F7E-950E-D83393BB0D5F}" presName="imagNode" presStyleLbl="fgImgPlace1" presStyleIdx="2" presStyleCnt="5"/>
      <dgm:spPr>
        <a:blipFill dpi="0" rotWithShape="1">
          <a:blip xmlns:r="http://schemas.openxmlformats.org/officeDocument/2006/relationships">
            <a:extLst>
              <a:ext uri="{96DAC541-7B7A-43D3-8B79-37D633B846F1}">
                <asvg:svgBlip xmlns:asvg="http://schemas.microsoft.com/office/drawing/2016/SVG/main" r:embed="rId3"/>
              </a:ext>
            </a:extLst>
          </a:blip>
          <a:srcRect/>
          <a:stretch>
            <a:fillRect l="10406" r="10406"/>
          </a:stretch>
        </a:blipFill>
      </dgm:spPr>
      <dgm:extLst>
        <a:ext uri="{E40237B7-FDA0-4F09-8148-C483321AD2D9}">
          <dgm14:cNvPr xmlns:dgm14="http://schemas.microsoft.com/office/drawing/2010/diagram" id="0" name="" descr="Left Brain with solid fill"/>
        </a:ext>
      </dgm:extLst>
    </dgm:pt>
    <dgm:pt modelId="{6D98E80A-6A69-4E30-8E23-1ED7A955E17E}" type="pres">
      <dgm:prSet presAssocID="{AA2FE47C-A678-4EF0-8A14-CFC96ACE8AF6}" presName="sibTrans" presStyleLbl="sibTrans2D1" presStyleIdx="0" presStyleCnt="0"/>
      <dgm:spPr/>
    </dgm:pt>
    <dgm:pt modelId="{E3493690-C150-46AD-B898-E9062CDC8109}" type="pres">
      <dgm:prSet presAssocID="{B804AD17-AF92-4DEA-B180-4ABC32E50027}" presName="compNode" presStyleCnt="0"/>
      <dgm:spPr/>
    </dgm:pt>
    <dgm:pt modelId="{33BB5DF8-29C1-49A3-95D5-6AB55428EB6F}" type="pres">
      <dgm:prSet presAssocID="{B804AD17-AF92-4DEA-B180-4ABC32E50027}" presName="node" presStyleLbl="node1" presStyleIdx="3" presStyleCnt="5">
        <dgm:presLayoutVars>
          <dgm:bulletEnabled val="1"/>
        </dgm:presLayoutVars>
      </dgm:prSet>
      <dgm:spPr/>
    </dgm:pt>
    <dgm:pt modelId="{1A261320-9BDB-42A3-A149-3DFA47A053D5}" type="pres">
      <dgm:prSet presAssocID="{B804AD17-AF92-4DEA-B180-4ABC32E50027}" presName="invisiNode" presStyleLbl="node1" presStyleIdx="3" presStyleCnt="5"/>
      <dgm:spPr/>
    </dgm:pt>
    <dgm:pt modelId="{3D7B1615-D4C9-48E3-B640-B81A89BEC43A}" type="pres">
      <dgm:prSet presAssocID="{B804AD17-AF92-4DEA-B180-4ABC32E50027}" presName="imagNode" presStyleLbl="fgImgPlace1" presStyleIdx="3" presStyleCnt="5"/>
      <dgm:spPr>
        <a:blipFill dpi="0" rotWithShape="1">
          <a:blip xmlns:r="http://schemas.openxmlformats.org/officeDocument/2006/relationships">
            <a:extLst>
              <a:ext uri="{96DAC541-7B7A-43D3-8B79-37D633B846F1}">
                <asvg:svgBlip xmlns:asvg="http://schemas.microsoft.com/office/drawing/2016/SVG/main" r:embed="rId4"/>
              </a:ext>
            </a:extLst>
          </a:blip>
          <a:srcRect/>
          <a:stretch>
            <a:fillRect l="10406" r="10406"/>
          </a:stretch>
        </a:blipFill>
      </dgm:spPr>
      <dgm:extLst>
        <a:ext uri="{E40237B7-FDA0-4F09-8148-C483321AD2D9}">
          <dgm14:cNvPr xmlns:dgm14="http://schemas.microsoft.com/office/drawing/2010/diagram" id="0" name="" descr="Checklist with solid fill"/>
        </a:ext>
      </dgm:extLst>
    </dgm:pt>
    <dgm:pt modelId="{6C430272-769C-4732-9E6F-4C9B4DA494CC}" type="pres">
      <dgm:prSet presAssocID="{4F76DF34-FF5A-4169-812E-3BE910ECEE6F}" presName="sibTrans" presStyleLbl="sibTrans2D1" presStyleIdx="0" presStyleCnt="0"/>
      <dgm:spPr/>
    </dgm:pt>
    <dgm:pt modelId="{EC0F9547-D42D-4A6B-B303-AC14F56EECC7}" type="pres">
      <dgm:prSet presAssocID="{2341A7D0-A98C-473D-AB52-71BC9FDFC18B}" presName="compNode" presStyleCnt="0"/>
      <dgm:spPr/>
    </dgm:pt>
    <dgm:pt modelId="{A379B67B-6DD7-4115-BBAE-D01DA1DEA7E6}" type="pres">
      <dgm:prSet presAssocID="{2341A7D0-A98C-473D-AB52-71BC9FDFC18B}" presName="node" presStyleLbl="node1" presStyleIdx="4" presStyleCnt="5">
        <dgm:presLayoutVars>
          <dgm:bulletEnabled val="1"/>
        </dgm:presLayoutVars>
      </dgm:prSet>
      <dgm:spPr/>
    </dgm:pt>
    <dgm:pt modelId="{1A421D5C-64CE-4FF6-A714-276B81AE2E59}" type="pres">
      <dgm:prSet presAssocID="{2341A7D0-A98C-473D-AB52-71BC9FDFC18B}" presName="invisiNode" presStyleLbl="node1" presStyleIdx="4" presStyleCnt="5"/>
      <dgm:spPr/>
    </dgm:pt>
    <dgm:pt modelId="{8471F8ED-FC2D-46A0-B569-354882D9C45B}" type="pres">
      <dgm:prSet presAssocID="{2341A7D0-A98C-473D-AB52-71BC9FDFC18B}" presName="imagNode" presStyleLbl="fgImgPlace1" presStyleIdx="4" presStyleCnt="5"/>
      <dgm:spPr>
        <a:blipFill dpi="0" rotWithShape="1">
          <a:blip xmlns:r="http://schemas.openxmlformats.org/officeDocument/2006/relationships">
            <a:extLst>
              <a:ext uri="{96DAC541-7B7A-43D3-8B79-37D633B846F1}">
                <asvg:svgBlip xmlns:asvg="http://schemas.microsoft.com/office/drawing/2016/SVG/main" r:embed="rId5"/>
              </a:ext>
            </a:extLst>
          </a:blip>
          <a:srcRect/>
          <a:stretch>
            <a:fillRect l="10406" r="10406"/>
          </a:stretch>
        </a:blipFill>
      </dgm:spPr>
      <dgm:extLst>
        <a:ext uri="{E40237B7-FDA0-4F09-8148-C483321AD2D9}">
          <dgm14:cNvPr xmlns:dgm14="http://schemas.microsoft.com/office/drawing/2010/diagram" id="0" name="" descr="Food Safety with solid fill"/>
        </a:ext>
      </dgm:extLst>
    </dgm:pt>
  </dgm:ptLst>
  <dgm:cxnLst>
    <dgm:cxn modelId="{3B5BE501-0F55-4A49-9C2A-342B7C8CDE7C}" type="presOf" srcId="{59D550D8-B205-4F31-BDD7-8C9DA13FF0C4}" destId="{C45760DF-A681-40E9-A376-D8CA4AE8AF21}" srcOrd="0" destOrd="0" presId="urn:microsoft.com/office/officeart/2005/8/layout/pList2"/>
    <dgm:cxn modelId="{0C0E0809-5273-4C09-B57E-C5B95AD4A8C8}" type="presOf" srcId="{4F76DF34-FF5A-4169-812E-3BE910ECEE6F}" destId="{6C430272-769C-4732-9E6F-4C9B4DA494CC}" srcOrd="0" destOrd="0" presId="urn:microsoft.com/office/officeart/2005/8/layout/pList2"/>
    <dgm:cxn modelId="{B086B018-5655-46FD-879D-70659B2B15EB}" type="presOf" srcId="{DB426580-F9C4-4DED-9B50-5D7891530C5B}" destId="{D8610CA1-2721-48ED-8828-1E525C0E7D57}" srcOrd="0" destOrd="0" presId="urn:microsoft.com/office/officeart/2005/8/layout/pList2"/>
    <dgm:cxn modelId="{87AEC518-3301-49ED-9857-1036FCFC7F9E}" type="presOf" srcId="{B804AD17-AF92-4DEA-B180-4ABC32E50027}" destId="{33BB5DF8-29C1-49A3-95D5-6AB55428EB6F}" srcOrd="0" destOrd="0" presId="urn:microsoft.com/office/officeart/2005/8/layout/pList2"/>
    <dgm:cxn modelId="{E4AB2227-3E48-42E5-94F0-C6CCE8F9DAEF}" type="presOf" srcId="{FD4AC8EC-72AD-43FB-B8B9-BCA6AAF8C0B9}" destId="{44260B11-2B28-43AC-887B-E028365558FE}" srcOrd="0" destOrd="0" presId="urn:microsoft.com/office/officeart/2005/8/layout/pList2"/>
    <dgm:cxn modelId="{0DEF732A-5F08-4538-965F-F5A1A0A84B1A}" type="presOf" srcId="{E6D6A920-5A3E-4BD6-AA0F-2319EE2053A0}" destId="{13EDFFAD-9D98-4DA4-97D4-41EC27DCC657}" srcOrd="0" destOrd="0" presId="urn:microsoft.com/office/officeart/2005/8/layout/pList2"/>
    <dgm:cxn modelId="{6A454834-27CD-4242-B263-E4085E27B3E1}" type="presOf" srcId="{AA2FE47C-A678-4EF0-8A14-CFC96ACE8AF6}" destId="{6D98E80A-6A69-4E30-8E23-1ED7A955E17E}" srcOrd="0" destOrd="0" presId="urn:microsoft.com/office/officeart/2005/8/layout/pList2"/>
    <dgm:cxn modelId="{CFF5C935-ED20-4135-A2EE-E2E847C4A283}" srcId="{FD4AC8EC-72AD-43FB-B8B9-BCA6AAF8C0B9}" destId="{2341A7D0-A98C-473D-AB52-71BC9FDFC18B}" srcOrd="4" destOrd="0" parTransId="{BF7B13CA-D13C-4072-BD30-4783CE28E12B}" sibTransId="{85C654FA-412D-48CC-9452-5FE46B5A1F81}"/>
    <dgm:cxn modelId="{5D09FE62-EBCA-4740-9034-138134D9E254}" srcId="{FD4AC8EC-72AD-43FB-B8B9-BCA6AAF8C0B9}" destId="{AFE770C2-A837-4F7E-950E-D83393BB0D5F}" srcOrd="2" destOrd="0" parTransId="{9A30FF2E-F7BC-4DB8-978D-FA3B66D9597F}" sibTransId="{AA2FE47C-A678-4EF0-8A14-CFC96ACE8AF6}"/>
    <dgm:cxn modelId="{5584026E-03CE-4393-B47A-671E54C3BB65}" srcId="{FD4AC8EC-72AD-43FB-B8B9-BCA6AAF8C0B9}" destId="{DB426580-F9C4-4DED-9B50-5D7891530C5B}" srcOrd="1" destOrd="0" parTransId="{FC2905C2-6994-4F10-963A-D12E83EEDD82}" sibTransId="{59D550D8-B205-4F31-BDD7-8C9DA13FF0C4}"/>
    <dgm:cxn modelId="{55238290-AC88-4A98-BDF1-531350ACEA82}" srcId="{FD4AC8EC-72AD-43FB-B8B9-BCA6AAF8C0B9}" destId="{8BFCC455-26F5-407E-ABEC-35E18AD619B6}" srcOrd="0" destOrd="0" parTransId="{B04C4DBD-790D-49C2-9A2F-38C36D535B6A}" sibTransId="{E6D6A920-5A3E-4BD6-AA0F-2319EE2053A0}"/>
    <dgm:cxn modelId="{D29067AA-1E4F-4080-9F15-62CB7A4117A6}" type="presOf" srcId="{2341A7D0-A98C-473D-AB52-71BC9FDFC18B}" destId="{A379B67B-6DD7-4115-BBAE-D01DA1DEA7E6}" srcOrd="0" destOrd="0" presId="urn:microsoft.com/office/officeart/2005/8/layout/pList2"/>
    <dgm:cxn modelId="{399139D7-C868-4E6D-BACA-AD26CEDB0D5A}" type="presOf" srcId="{8BFCC455-26F5-407E-ABEC-35E18AD619B6}" destId="{CAB1E172-096F-45A4-AC67-A9BCC9D46D7B}" srcOrd="0" destOrd="0" presId="urn:microsoft.com/office/officeart/2005/8/layout/pList2"/>
    <dgm:cxn modelId="{CEC4D2E6-BDFE-4C0A-B09C-EC48AC92140A}" srcId="{FD4AC8EC-72AD-43FB-B8B9-BCA6AAF8C0B9}" destId="{B804AD17-AF92-4DEA-B180-4ABC32E50027}" srcOrd="3" destOrd="0" parTransId="{DC5FC20F-9FEB-4635-8112-7A82D90A2AA7}" sibTransId="{4F76DF34-FF5A-4169-812E-3BE910ECEE6F}"/>
    <dgm:cxn modelId="{71A70DF3-5540-4018-BEF6-334B6B9F6FCF}" type="presOf" srcId="{AFE770C2-A837-4F7E-950E-D83393BB0D5F}" destId="{40376755-3897-40F8-BD71-20902B4AE76E}" srcOrd="0" destOrd="0" presId="urn:microsoft.com/office/officeart/2005/8/layout/pList2"/>
    <dgm:cxn modelId="{C467CC85-09C9-46C6-B12E-B4E990035E72}" type="presParOf" srcId="{44260B11-2B28-43AC-887B-E028365558FE}" destId="{5F2D2226-D4FB-42B2-82DD-401F56DFB9CC}" srcOrd="0" destOrd="0" presId="urn:microsoft.com/office/officeart/2005/8/layout/pList2"/>
    <dgm:cxn modelId="{FFFBA889-412B-4160-9A60-CF206F315A48}" type="presParOf" srcId="{44260B11-2B28-43AC-887B-E028365558FE}" destId="{CB6A0EFB-439C-40B1-A000-B0C68234A89E}" srcOrd="1" destOrd="0" presId="urn:microsoft.com/office/officeart/2005/8/layout/pList2"/>
    <dgm:cxn modelId="{B6A16815-C565-4A5D-86AD-265336857912}" type="presParOf" srcId="{CB6A0EFB-439C-40B1-A000-B0C68234A89E}" destId="{9FC4C75B-79BE-478D-9A9D-78540F1726E8}" srcOrd="0" destOrd="0" presId="urn:microsoft.com/office/officeart/2005/8/layout/pList2"/>
    <dgm:cxn modelId="{A7892E9C-BDCB-4EC5-BDB5-809DF2A3257C}" type="presParOf" srcId="{9FC4C75B-79BE-478D-9A9D-78540F1726E8}" destId="{CAB1E172-096F-45A4-AC67-A9BCC9D46D7B}" srcOrd="0" destOrd="0" presId="urn:microsoft.com/office/officeart/2005/8/layout/pList2"/>
    <dgm:cxn modelId="{1F44AF67-F022-4F75-9B4F-2E0CA35CD740}" type="presParOf" srcId="{9FC4C75B-79BE-478D-9A9D-78540F1726E8}" destId="{3EC1A738-8F4F-4688-BC5E-AA9DBE6E2856}" srcOrd="1" destOrd="0" presId="urn:microsoft.com/office/officeart/2005/8/layout/pList2"/>
    <dgm:cxn modelId="{371BA19D-DFD2-4C4A-8DB3-2A0C9EEAC466}" type="presParOf" srcId="{9FC4C75B-79BE-478D-9A9D-78540F1726E8}" destId="{0D84BEAB-A670-4DD1-BC34-59B2AE3FC6EB}" srcOrd="2" destOrd="0" presId="urn:microsoft.com/office/officeart/2005/8/layout/pList2"/>
    <dgm:cxn modelId="{841DD20C-B247-417D-BDB1-BCDF9EBE7EBE}" type="presParOf" srcId="{CB6A0EFB-439C-40B1-A000-B0C68234A89E}" destId="{13EDFFAD-9D98-4DA4-97D4-41EC27DCC657}" srcOrd="1" destOrd="0" presId="urn:microsoft.com/office/officeart/2005/8/layout/pList2"/>
    <dgm:cxn modelId="{4F185B64-5EE3-477C-BB34-1E3CB2D8B644}" type="presParOf" srcId="{CB6A0EFB-439C-40B1-A000-B0C68234A89E}" destId="{EB898E8A-A419-4AA0-A0AF-48DC23A58674}" srcOrd="2" destOrd="0" presId="urn:microsoft.com/office/officeart/2005/8/layout/pList2"/>
    <dgm:cxn modelId="{FBF4765E-06C1-4ACB-BE2C-10584663F462}" type="presParOf" srcId="{EB898E8A-A419-4AA0-A0AF-48DC23A58674}" destId="{D8610CA1-2721-48ED-8828-1E525C0E7D57}" srcOrd="0" destOrd="0" presId="urn:microsoft.com/office/officeart/2005/8/layout/pList2"/>
    <dgm:cxn modelId="{20CD440B-88FB-4552-AFF5-B56134BE17B0}" type="presParOf" srcId="{EB898E8A-A419-4AA0-A0AF-48DC23A58674}" destId="{8EA7160F-67B0-4905-B534-B1F0AC480A64}" srcOrd="1" destOrd="0" presId="urn:microsoft.com/office/officeart/2005/8/layout/pList2"/>
    <dgm:cxn modelId="{47FF4F1D-2EA9-46B6-AC5A-640CD1A09553}" type="presParOf" srcId="{EB898E8A-A419-4AA0-A0AF-48DC23A58674}" destId="{9CFDBFEC-6C16-472A-8395-9F5CF73AF541}" srcOrd="2" destOrd="0" presId="urn:microsoft.com/office/officeart/2005/8/layout/pList2"/>
    <dgm:cxn modelId="{7DFF23F6-8172-49F3-A4B4-74FF26C6AFFF}" type="presParOf" srcId="{CB6A0EFB-439C-40B1-A000-B0C68234A89E}" destId="{C45760DF-A681-40E9-A376-D8CA4AE8AF21}" srcOrd="3" destOrd="0" presId="urn:microsoft.com/office/officeart/2005/8/layout/pList2"/>
    <dgm:cxn modelId="{B1CF6086-4946-4658-AA45-E2FD84F5005E}" type="presParOf" srcId="{CB6A0EFB-439C-40B1-A000-B0C68234A89E}" destId="{A6ED973F-7203-4F6A-A910-500424000AC6}" srcOrd="4" destOrd="0" presId="urn:microsoft.com/office/officeart/2005/8/layout/pList2"/>
    <dgm:cxn modelId="{AB437767-6E9A-4B2C-BC37-10E104B346E1}" type="presParOf" srcId="{A6ED973F-7203-4F6A-A910-500424000AC6}" destId="{40376755-3897-40F8-BD71-20902B4AE76E}" srcOrd="0" destOrd="0" presId="urn:microsoft.com/office/officeart/2005/8/layout/pList2"/>
    <dgm:cxn modelId="{2B3452F0-3DDE-43FC-B5B9-106D81BDDF3C}" type="presParOf" srcId="{A6ED973F-7203-4F6A-A910-500424000AC6}" destId="{3EEF0D80-2754-4EAE-A2C3-0F9A75143763}" srcOrd="1" destOrd="0" presId="urn:microsoft.com/office/officeart/2005/8/layout/pList2"/>
    <dgm:cxn modelId="{70FD802D-9640-433C-86F0-86F2F4E18688}" type="presParOf" srcId="{A6ED973F-7203-4F6A-A910-500424000AC6}" destId="{98DF5792-8AB1-4584-92DF-EBF42A790CED}" srcOrd="2" destOrd="0" presId="urn:microsoft.com/office/officeart/2005/8/layout/pList2"/>
    <dgm:cxn modelId="{A636D639-9076-481D-BB2F-9AA3B8F4DFF3}" type="presParOf" srcId="{CB6A0EFB-439C-40B1-A000-B0C68234A89E}" destId="{6D98E80A-6A69-4E30-8E23-1ED7A955E17E}" srcOrd="5" destOrd="0" presId="urn:microsoft.com/office/officeart/2005/8/layout/pList2"/>
    <dgm:cxn modelId="{E41F1358-BB0D-4EE2-9E57-7C8CE2F3D169}" type="presParOf" srcId="{CB6A0EFB-439C-40B1-A000-B0C68234A89E}" destId="{E3493690-C150-46AD-B898-E9062CDC8109}" srcOrd="6" destOrd="0" presId="urn:microsoft.com/office/officeart/2005/8/layout/pList2"/>
    <dgm:cxn modelId="{2BE1B331-9C61-43D2-AA62-0B6FE4F408AC}" type="presParOf" srcId="{E3493690-C150-46AD-B898-E9062CDC8109}" destId="{33BB5DF8-29C1-49A3-95D5-6AB55428EB6F}" srcOrd="0" destOrd="0" presId="urn:microsoft.com/office/officeart/2005/8/layout/pList2"/>
    <dgm:cxn modelId="{E310775A-66EB-4AF2-A068-2CB97098F43B}" type="presParOf" srcId="{E3493690-C150-46AD-B898-E9062CDC8109}" destId="{1A261320-9BDB-42A3-A149-3DFA47A053D5}" srcOrd="1" destOrd="0" presId="urn:microsoft.com/office/officeart/2005/8/layout/pList2"/>
    <dgm:cxn modelId="{268EF0BC-3913-4FB6-80A5-4D11C2BB7B9E}" type="presParOf" srcId="{E3493690-C150-46AD-B898-E9062CDC8109}" destId="{3D7B1615-D4C9-48E3-B640-B81A89BEC43A}" srcOrd="2" destOrd="0" presId="urn:microsoft.com/office/officeart/2005/8/layout/pList2"/>
    <dgm:cxn modelId="{25478159-B2F0-4F0A-80CB-820914CAB711}" type="presParOf" srcId="{CB6A0EFB-439C-40B1-A000-B0C68234A89E}" destId="{6C430272-769C-4732-9E6F-4C9B4DA494CC}" srcOrd="7" destOrd="0" presId="urn:microsoft.com/office/officeart/2005/8/layout/pList2"/>
    <dgm:cxn modelId="{F417E0F0-CBFF-48A4-BECB-6142B4340AF0}" type="presParOf" srcId="{CB6A0EFB-439C-40B1-A000-B0C68234A89E}" destId="{EC0F9547-D42D-4A6B-B303-AC14F56EECC7}" srcOrd="8" destOrd="0" presId="urn:microsoft.com/office/officeart/2005/8/layout/pList2"/>
    <dgm:cxn modelId="{8EF61920-62F4-4008-9376-5C01A9FCB77E}" type="presParOf" srcId="{EC0F9547-D42D-4A6B-B303-AC14F56EECC7}" destId="{A379B67B-6DD7-4115-BBAE-D01DA1DEA7E6}" srcOrd="0" destOrd="0" presId="urn:microsoft.com/office/officeart/2005/8/layout/pList2"/>
    <dgm:cxn modelId="{497C5B04-7531-49F6-8BDB-B04BA1607F8D}" type="presParOf" srcId="{EC0F9547-D42D-4A6B-B303-AC14F56EECC7}" destId="{1A421D5C-64CE-4FF6-A714-276B81AE2E59}" srcOrd="1" destOrd="0" presId="urn:microsoft.com/office/officeart/2005/8/layout/pList2"/>
    <dgm:cxn modelId="{BA17DDD9-6278-408C-B734-97C78D64963E}" type="presParOf" srcId="{EC0F9547-D42D-4A6B-B303-AC14F56EECC7}" destId="{8471F8ED-FC2D-46A0-B569-354882D9C45B}"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CD078F-67EE-4841-99AA-97D62F649708}"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B7095AFB-5102-48E1-8318-6FF9B4A9B0FE}">
      <dgm:prSet phldrT="[Text]" custT="1"/>
      <dgm:spPr/>
      <dgm:t>
        <a:bodyPr/>
        <a:lstStyle/>
        <a:p>
          <a:r>
            <a:rPr lang="en-US" sz="2800" b="1" dirty="0">
              <a:latin typeface="Noto Sans" panose="020B0502040504020204" pitchFamily="34" charset="0"/>
              <a:ea typeface="Noto Sans" panose="020B0502040504020204" pitchFamily="34" charset="0"/>
              <a:cs typeface="Noto Sans" panose="020B0502040504020204" pitchFamily="34" charset="0"/>
            </a:rPr>
            <a:t>Learning Disabilities</a:t>
          </a:r>
        </a:p>
      </dgm:t>
    </dgm:pt>
    <dgm:pt modelId="{0757B2AC-FBE7-4F10-843A-C26058DEDD63}" type="parTrans" cxnId="{10E6769A-EE8C-416D-979C-644C798E5C11}">
      <dgm:prSet/>
      <dgm:spPr/>
      <dgm:t>
        <a:bodyPr/>
        <a:lstStyle/>
        <a:p>
          <a:endParaRPr lang="en-US" sz="2800" b="1">
            <a:latin typeface="Noto Sans" panose="020B0502040504020204" pitchFamily="34" charset="0"/>
            <a:ea typeface="Noto Sans" panose="020B0502040504020204" pitchFamily="34" charset="0"/>
            <a:cs typeface="Noto Sans" panose="020B0502040504020204" pitchFamily="34" charset="0"/>
          </a:endParaRPr>
        </a:p>
      </dgm:t>
    </dgm:pt>
    <dgm:pt modelId="{EFB06CD8-0B01-4F88-BFC1-FAB35B560FC2}" type="sibTrans" cxnId="{10E6769A-EE8C-416D-979C-644C798E5C11}">
      <dgm:prSet/>
      <dgm:spPr/>
      <dgm:t>
        <a:bodyPr/>
        <a:lstStyle/>
        <a:p>
          <a:endParaRPr lang="en-US" sz="2800" b="1">
            <a:latin typeface="Noto Sans" panose="020B0502040504020204" pitchFamily="34" charset="0"/>
            <a:ea typeface="Noto Sans" panose="020B0502040504020204" pitchFamily="34" charset="0"/>
            <a:cs typeface="Noto Sans" panose="020B0502040504020204" pitchFamily="34" charset="0"/>
          </a:endParaRPr>
        </a:p>
      </dgm:t>
    </dgm:pt>
    <dgm:pt modelId="{BEFE171F-CFD2-4A31-8422-E5D45FB151D1}">
      <dgm:prSet phldrT="[Text]" custT="1"/>
      <dgm:spPr>
        <a:solidFill>
          <a:schemeClr val="tx2"/>
        </a:solidFill>
      </dgm:spPr>
      <dgm:t>
        <a:bodyPr/>
        <a:lstStyle/>
        <a:p>
          <a:r>
            <a:rPr lang="en-US" sz="2800" b="1" dirty="0">
              <a:latin typeface="Noto Sans" panose="020B0502040504020204" pitchFamily="34" charset="0"/>
              <a:ea typeface="Noto Sans" panose="020B0502040504020204" pitchFamily="34" charset="0"/>
              <a:cs typeface="Noto Sans" panose="020B0502040504020204" pitchFamily="34" charset="0"/>
            </a:rPr>
            <a:t>Autism Spectrum Disorder</a:t>
          </a:r>
        </a:p>
      </dgm:t>
    </dgm:pt>
    <dgm:pt modelId="{4F11BCDC-1CD7-4166-BC92-C08B497E6945}" type="parTrans" cxnId="{D828BFD9-ED31-4958-9176-C08505404AA7}">
      <dgm:prSet/>
      <dgm:spPr/>
      <dgm:t>
        <a:bodyPr/>
        <a:lstStyle/>
        <a:p>
          <a:endParaRPr lang="en-US" sz="2800" b="1">
            <a:latin typeface="Noto Sans" panose="020B0502040504020204" pitchFamily="34" charset="0"/>
            <a:ea typeface="Noto Sans" panose="020B0502040504020204" pitchFamily="34" charset="0"/>
            <a:cs typeface="Noto Sans" panose="020B0502040504020204" pitchFamily="34" charset="0"/>
          </a:endParaRPr>
        </a:p>
      </dgm:t>
    </dgm:pt>
    <dgm:pt modelId="{8C2F5340-DADF-4D5D-B52A-1C26C8362995}" type="sibTrans" cxnId="{D828BFD9-ED31-4958-9176-C08505404AA7}">
      <dgm:prSet/>
      <dgm:spPr/>
      <dgm:t>
        <a:bodyPr/>
        <a:lstStyle/>
        <a:p>
          <a:endParaRPr lang="en-US" sz="2800" b="1">
            <a:latin typeface="Noto Sans" panose="020B0502040504020204" pitchFamily="34" charset="0"/>
            <a:ea typeface="Noto Sans" panose="020B0502040504020204" pitchFamily="34" charset="0"/>
            <a:cs typeface="Noto Sans" panose="020B0502040504020204" pitchFamily="34" charset="0"/>
          </a:endParaRPr>
        </a:p>
      </dgm:t>
    </dgm:pt>
    <dgm:pt modelId="{17C1F4B7-CD0A-4E1B-B22F-F82338567230}">
      <dgm:prSet phldrT="[Text]" custT="1"/>
      <dgm:spPr/>
      <dgm:t>
        <a:bodyPr/>
        <a:lstStyle/>
        <a:p>
          <a:r>
            <a:rPr lang="en-US" sz="2800" b="1" dirty="0">
              <a:latin typeface="Noto Sans" panose="020B0502040504020204" pitchFamily="34" charset="0"/>
              <a:ea typeface="Noto Sans" panose="020B0502040504020204" pitchFamily="34" charset="0"/>
              <a:cs typeface="Noto Sans" panose="020B0502040504020204" pitchFamily="34" charset="0"/>
            </a:rPr>
            <a:t>ADHD</a:t>
          </a:r>
        </a:p>
      </dgm:t>
    </dgm:pt>
    <dgm:pt modelId="{0EA4D6A7-1631-45C8-A87C-DFEFAF3BE180}" type="parTrans" cxnId="{8D64E795-07E5-49A3-AF52-933508D74673}">
      <dgm:prSet/>
      <dgm:spPr/>
      <dgm:t>
        <a:bodyPr/>
        <a:lstStyle/>
        <a:p>
          <a:endParaRPr lang="en-US" sz="2800" b="1">
            <a:latin typeface="Noto Sans" panose="020B0502040504020204" pitchFamily="34" charset="0"/>
            <a:ea typeface="Noto Sans" panose="020B0502040504020204" pitchFamily="34" charset="0"/>
            <a:cs typeface="Noto Sans" panose="020B0502040504020204" pitchFamily="34" charset="0"/>
          </a:endParaRPr>
        </a:p>
      </dgm:t>
    </dgm:pt>
    <dgm:pt modelId="{B0145385-ED9A-488A-8C13-89AAF6232A65}" type="sibTrans" cxnId="{8D64E795-07E5-49A3-AF52-933508D74673}">
      <dgm:prSet/>
      <dgm:spPr/>
      <dgm:t>
        <a:bodyPr/>
        <a:lstStyle/>
        <a:p>
          <a:endParaRPr lang="en-US" sz="2800" b="1">
            <a:latin typeface="Noto Sans" panose="020B0502040504020204" pitchFamily="34" charset="0"/>
            <a:ea typeface="Noto Sans" panose="020B0502040504020204" pitchFamily="34" charset="0"/>
            <a:cs typeface="Noto Sans" panose="020B0502040504020204" pitchFamily="34" charset="0"/>
          </a:endParaRPr>
        </a:p>
      </dgm:t>
    </dgm:pt>
    <dgm:pt modelId="{6B1493EB-E6FB-4942-9C88-D4370A21AFB0}">
      <dgm:prSet phldrT="[Text]" custT="1"/>
      <dgm:spPr>
        <a:solidFill>
          <a:schemeClr val="accent1"/>
        </a:solidFill>
      </dgm:spPr>
      <dgm:t>
        <a:bodyPr/>
        <a:lstStyle/>
        <a:p>
          <a:r>
            <a:rPr lang="en-US" sz="2800" b="1" dirty="0">
              <a:latin typeface="Noto Sans" panose="020B0502040504020204" pitchFamily="34" charset="0"/>
              <a:ea typeface="Noto Sans" panose="020B0502040504020204" pitchFamily="34" charset="0"/>
              <a:cs typeface="Noto Sans" panose="020B0502040504020204" pitchFamily="34" charset="0"/>
            </a:rPr>
            <a:t>Trauma</a:t>
          </a:r>
        </a:p>
      </dgm:t>
    </dgm:pt>
    <dgm:pt modelId="{236C1120-CF86-43FB-9187-F03429206039}" type="parTrans" cxnId="{D808F939-073A-4971-A174-824AA5F7EFD1}">
      <dgm:prSet/>
      <dgm:spPr/>
      <dgm:t>
        <a:bodyPr/>
        <a:lstStyle/>
        <a:p>
          <a:endParaRPr lang="en-US" sz="2800" b="1">
            <a:latin typeface="Noto Sans" panose="020B0502040504020204" pitchFamily="34" charset="0"/>
            <a:ea typeface="Noto Sans" panose="020B0502040504020204" pitchFamily="34" charset="0"/>
            <a:cs typeface="Noto Sans" panose="020B0502040504020204" pitchFamily="34" charset="0"/>
          </a:endParaRPr>
        </a:p>
      </dgm:t>
    </dgm:pt>
    <dgm:pt modelId="{8C05E864-4A07-49CC-B9F1-90C09EFF36AE}" type="sibTrans" cxnId="{D808F939-073A-4971-A174-824AA5F7EFD1}">
      <dgm:prSet/>
      <dgm:spPr/>
      <dgm:t>
        <a:bodyPr/>
        <a:lstStyle/>
        <a:p>
          <a:endParaRPr lang="en-US" sz="2800" b="1">
            <a:latin typeface="Noto Sans" panose="020B0502040504020204" pitchFamily="34" charset="0"/>
            <a:ea typeface="Noto Sans" panose="020B0502040504020204" pitchFamily="34" charset="0"/>
            <a:cs typeface="Noto Sans" panose="020B0502040504020204" pitchFamily="34" charset="0"/>
          </a:endParaRPr>
        </a:p>
      </dgm:t>
    </dgm:pt>
    <dgm:pt modelId="{6EF8088C-98D6-492A-A94F-9602F8E93EC3}" type="pres">
      <dgm:prSet presAssocID="{B5CD078F-67EE-4841-99AA-97D62F649708}" presName="diagram" presStyleCnt="0">
        <dgm:presLayoutVars>
          <dgm:dir/>
          <dgm:resizeHandles val="exact"/>
        </dgm:presLayoutVars>
      </dgm:prSet>
      <dgm:spPr/>
    </dgm:pt>
    <dgm:pt modelId="{EAD13F80-78C3-4616-8878-89F5F819FCEC}" type="pres">
      <dgm:prSet presAssocID="{B7095AFB-5102-48E1-8318-6FF9B4A9B0FE}" presName="node" presStyleLbl="node1" presStyleIdx="0" presStyleCnt="4">
        <dgm:presLayoutVars>
          <dgm:bulletEnabled val="1"/>
        </dgm:presLayoutVars>
      </dgm:prSet>
      <dgm:spPr/>
    </dgm:pt>
    <dgm:pt modelId="{8C19E2D9-7667-42E0-8AEE-211135A378F1}" type="pres">
      <dgm:prSet presAssocID="{EFB06CD8-0B01-4F88-BFC1-FAB35B560FC2}" presName="sibTrans" presStyleCnt="0"/>
      <dgm:spPr/>
    </dgm:pt>
    <dgm:pt modelId="{56E370A5-DCF1-40DE-A5C4-4AFCAF53B4E4}" type="pres">
      <dgm:prSet presAssocID="{BEFE171F-CFD2-4A31-8422-E5D45FB151D1}" presName="node" presStyleLbl="node1" presStyleIdx="1" presStyleCnt="4">
        <dgm:presLayoutVars>
          <dgm:bulletEnabled val="1"/>
        </dgm:presLayoutVars>
      </dgm:prSet>
      <dgm:spPr/>
    </dgm:pt>
    <dgm:pt modelId="{A1C8BB50-D140-4824-A705-C097B95406FF}" type="pres">
      <dgm:prSet presAssocID="{8C2F5340-DADF-4D5D-B52A-1C26C8362995}" presName="sibTrans" presStyleCnt="0"/>
      <dgm:spPr/>
    </dgm:pt>
    <dgm:pt modelId="{595A882F-C8FA-4BFA-8F11-5AD4EF1AA660}" type="pres">
      <dgm:prSet presAssocID="{17C1F4B7-CD0A-4E1B-B22F-F82338567230}" presName="node" presStyleLbl="node1" presStyleIdx="2" presStyleCnt="4">
        <dgm:presLayoutVars>
          <dgm:bulletEnabled val="1"/>
        </dgm:presLayoutVars>
      </dgm:prSet>
      <dgm:spPr/>
    </dgm:pt>
    <dgm:pt modelId="{1949E5FD-91EE-45F3-9F60-7289F71C2859}" type="pres">
      <dgm:prSet presAssocID="{B0145385-ED9A-488A-8C13-89AAF6232A65}" presName="sibTrans" presStyleCnt="0"/>
      <dgm:spPr/>
    </dgm:pt>
    <dgm:pt modelId="{C9B75734-B9D5-4F2F-8699-E45F67409BB7}" type="pres">
      <dgm:prSet presAssocID="{6B1493EB-E6FB-4942-9C88-D4370A21AFB0}" presName="node" presStyleLbl="node1" presStyleIdx="3" presStyleCnt="4">
        <dgm:presLayoutVars>
          <dgm:bulletEnabled val="1"/>
        </dgm:presLayoutVars>
      </dgm:prSet>
      <dgm:spPr/>
    </dgm:pt>
  </dgm:ptLst>
  <dgm:cxnLst>
    <dgm:cxn modelId="{03011301-DA6D-4EE1-9093-BF0C8308E1CE}" type="presOf" srcId="{17C1F4B7-CD0A-4E1B-B22F-F82338567230}" destId="{595A882F-C8FA-4BFA-8F11-5AD4EF1AA660}" srcOrd="0" destOrd="0" presId="urn:microsoft.com/office/officeart/2005/8/layout/default"/>
    <dgm:cxn modelId="{E5ABA138-F6E2-44FD-817C-D574899561B6}" type="presOf" srcId="{6B1493EB-E6FB-4942-9C88-D4370A21AFB0}" destId="{C9B75734-B9D5-4F2F-8699-E45F67409BB7}" srcOrd="0" destOrd="0" presId="urn:microsoft.com/office/officeart/2005/8/layout/default"/>
    <dgm:cxn modelId="{D808F939-073A-4971-A174-824AA5F7EFD1}" srcId="{B5CD078F-67EE-4841-99AA-97D62F649708}" destId="{6B1493EB-E6FB-4942-9C88-D4370A21AFB0}" srcOrd="3" destOrd="0" parTransId="{236C1120-CF86-43FB-9187-F03429206039}" sibTransId="{8C05E864-4A07-49CC-B9F1-90C09EFF36AE}"/>
    <dgm:cxn modelId="{762A1864-6DCC-4E6E-B43B-F686028A1275}" type="presOf" srcId="{B5CD078F-67EE-4841-99AA-97D62F649708}" destId="{6EF8088C-98D6-492A-A94F-9602F8E93EC3}" srcOrd="0" destOrd="0" presId="urn:microsoft.com/office/officeart/2005/8/layout/default"/>
    <dgm:cxn modelId="{DE0D8E6B-8259-4817-89C2-CFAD749BA06F}" type="presOf" srcId="{B7095AFB-5102-48E1-8318-6FF9B4A9B0FE}" destId="{EAD13F80-78C3-4616-8878-89F5F819FCEC}" srcOrd="0" destOrd="0" presId="urn:microsoft.com/office/officeart/2005/8/layout/default"/>
    <dgm:cxn modelId="{BBC8768A-A32D-428F-BB09-0B2D8AEA9373}" type="presOf" srcId="{BEFE171F-CFD2-4A31-8422-E5D45FB151D1}" destId="{56E370A5-DCF1-40DE-A5C4-4AFCAF53B4E4}" srcOrd="0" destOrd="0" presId="urn:microsoft.com/office/officeart/2005/8/layout/default"/>
    <dgm:cxn modelId="{8D64E795-07E5-49A3-AF52-933508D74673}" srcId="{B5CD078F-67EE-4841-99AA-97D62F649708}" destId="{17C1F4B7-CD0A-4E1B-B22F-F82338567230}" srcOrd="2" destOrd="0" parTransId="{0EA4D6A7-1631-45C8-A87C-DFEFAF3BE180}" sibTransId="{B0145385-ED9A-488A-8C13-89AAF6232A65}"/>
    <dgm:cxn modelId="{10E6769A-EE8C-416D-979C-644C798E5C11}" srcId="{B5CD078F-67EE-4841-99AA-97D62F649708}" destId="{B7095AFB-5102-48E1-8318-6FF9B4A9B0FE}" srcOrd="0" destOrd="0" parTransId="{0757B2AC-FBE7-4F10-843A-C26058DEDD63}" sibTransId="{EFB06CD8-0B01-4F88-BFC1-FAB35B560FC2}"/>
    <dgm:cxn modelId="{D828BFD9-ED31-4958-9176-C08505404AA7}" srcId="{B5CD078F-67EE-4841-99AA-97D62F649708}" destId="{BEFE171F-CFD2-4A31-8422-E5D45FB151D1}" srcOrd="1" destOrd="0" parTransId="{4F11BCDC-1CD7-4166-BC92-C08B497E6945}" sibTransId="{8C2F5340-DADF-4D5D-B52A-1C26C8362995}"/>
    <dgm:cxn modelId="{C15A23ED-6AD8-4BD5-9816-2ED3F8A65A40}" type="presParOf" srcId="{6EF8088C-98D6-492A-A94F-9602F8E93EC3}" destId="{EAD13F80-78C3-4616-8878-89F5F819FCEC}" srcOrd="0" destOrd="0" presId="urn:microsoft.com/office/officeart/2005/8/layout/default"/>
    <dgm:cxn modelId="{47306CC2-791A-4974-9F98-0D51866F0889}" type="presParOf" srcId="{6EF8088C-98D6-492A-A94F-9602F8E93EC3}" destId="{8C19E2D9-7667-42E0-8AEE-211135A378F1}" srcOrd="1" destOrd="0" presId="urn:microsoft.com/office/officeart/2005/8/layout/default"/>
    <dgm:cxn modelId="{C34C8A55-8524-41D8-A47C-2277C0F81458}" type="presParOf" srcId="{6EF8088C-98D6-492A-A94F-9602F8E93EC3}" destId="{56E370A5-DCF1-40DE-A5C4-4AFCAF53B4E4}" srcOrd="2" destOrd="0" presId="urn:microsoft.com/office/officeart/2005/8/layout/default"/>
    <dgm:cxn modelId="{5DB4823C-60F2-4D57-8644-B3405840B7B4}" type="presParOf" srcId="{6EF8088C-98D6-492A-A94F-9602F8E93EC3}" destId="{A1C8BB50-D140-4824-A705-C097B95406FF}" srcOrd="3" destOrd="0" presId="urn:microsoft.com/office/officeart/2005/8/layout/default"/>
    <dgm:cxn modelId="{B96EED7A-23E3-4B38-9DDD-8A32B9BC1537}" type="presParOf" srcId="{6EF8088C-98D6-492A-A94F-9602F8E93EC3}" destId="{595A882F-C8FA-4BFA-8F11-5AD4EF1AA660}" srcOrd="4" destOrd="0" presId="urn:microsoft.com/office/officeart/2005/8/layout/default"/>
    <dgm:cxn modelId="{6B2B2532-DCD5-406E-A6BC-EDC2704B825D}" type="presParOf" srcId="{6EF8088C-98D6-492A-A94F-9602F8E93EC3}" destId="{1949E5FD-91EE-45F3-9F60-7289F71C2859}" srcOrd="5" destOrd="0" presId="urn:microsoft.com/office/officeart/2005/8/layout/default"/>
    <dgm:cxn modelId="{14D8E77D-6A34-422B-B276-63854868AECC}" type="presParOf" srcId="{6EF8088C-98D6-492A-A94F-9602F8E93EC3}" destId="{C9B75734-B9D5-4F2F-8699-E45F67409BB7}"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2D2226-D4FB-42B2-82DD-401F56DFB9CC}">
      <dsp:nvSpPr>
        <dsp:cNvPr id="0" name=""/>
        <dsp:cNvSpPr/>
      </dsp:nvSpPr>
      <dsp:spPr>
        <a:xfrm>
          <a:off x="0" y="0"/>
          <a:ext cx="10515600" cy="1975246"/>
        </a:xfrm>
        <a:prstGeom prst="roundRect">
          <a:avLst>
            <a:gd name="adj" fmla="val 10000"/>
          </a:avLst>
        </a:prstGeom>
        <a:solidFill>
          <a:schemeClr val="bg2">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84BEAB-A670-4DD1-BC34-59B2AE3FC6EB}">
      <dsp:nvSpPr>
        <dsp:cNvPr id="0" name=""/>
        <dsp:cNvSpPr/>
      </dsp:nvSpPr>
      <dsp:spPr>
        <a:xfrm>
          <a:off x="318846" y="263366"/>
          <a:ext cx="1829242" cy="1448514"/>
        </a:xfrm>
        <a:prstGeom prst="roundRect">
          <a:avLst>
            <a:gd name="adj" fmla="val 10000"/>
          </a:avLst>
        </a:prstGeom>
        <a:blipFill dpi="0" rotWithShape="1">
          <a:blip xmlns:r="http://schemas.openxmlformats.org/officeDocument/2006/relationships">
            <a:extLst>
              <a:ext uri="{96DAC541-7B7A-43D3-8B79-37D633B846F1}">
                <asvg:svgBlip xmlns:asvg="http://schemas.microsoft.com/office/drawing/2016/SVG/main" r:embed="rId1"/>
              </a:ext>
            </a:extLst>
          </a:blip>
          <a:srcRect/>
          <a:stretch>
            <a:fillRect l="10406" r="1040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AB1E172-096F-45A4-AC67-A9BCC9D46D7B}">
      <dsp:nvSpPr>
        <dsp:cNvPr id="0" name=""/>
        <dsp:cNvSpPr/>
      </dsp:nvSpPr>
      <dsp:spPr>
        <a:xfrm rot="10800000">
          <a:off x="318846" y="1975246"/>
          <a:ext cx="1829242" cy="2414190"/>
        </a:xfrm>
        <a:prstGeom prst="round2SameRect">
          <a:avLst>
            <a:gd name="adj1" fmla="val 10500"/>
            <a:gd name="adj2" fmla="val 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b="1" kern="1200" dirty="0"/>
            <a:t>Social Skills</a:t>
          </a:r>
          <a:br>
            <a:rPr lang="en-US" sz="1500" kern="1200" dirty="0"/>
          </a:br>
          <a:r>
            <a:rPr lang="en-US" sz="1500" kern="1200" dirty="0"/>
            <a:t>Ability to interact with others, understand social cues, and form relationships</a:t>
          </a:r>
        </a:p>
      </dsp:txBody>
      <dsp:txXfrm rot="10800000">
        <a:off x="375102" y="1975246"/>
        <a:ext cx="1716730" cy="2357934"/>
      </dsp:txXfrm>
    </dsp:sp>
    <dsp:sp modelId="{9CFDBFEC-6C16-472A-8395-9F5CF73AF541}">
      <dsp:nvSpPr>
        <dsp:cNvPr id="0" name=""/>
        <dsp:cNvSpPr/>
      </dsp:nvSpPr>
      <dsp:spPr>
        <a:xfrm>
          <a:off x="2331012" y="263366"/>
          <a:ext cx="1829242" cy="1448514"/>
        </a:xfrm>
        <a:prstGeom prst="roundRect">
          <a:avLst>
            <a:gd name="adj" fmla="val 10000"/>
          </a:avLst>
        </a:prstGeom>
        <a:blipFill dpi="0" rotWithShape="1">
          <a:blip xmlns:r="http://schemas.openxmlformats.org/officeDocument/2006/relationships">
            <a:extLst>
              <a:ext uri="{96DAC541-7B7A-43D3-8B79-37D633B846F1}">
                <asvg:svgBlip xmlns:asvg="http://schemas.microsoft.com/office/drawing/2016/SVG/main" r:embed="rId2"/>
              </a:ext>
            </a:extLst>
          </a:blip>
          <a:srcRect/>
          <a:stretch>
            <a:fillRect l="10406" r="1040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610CA1-2721-48ED-8828-1E525C0E7D57}">
      <dsp:nvSpPr>
        <dsp:cNvPr id="0" name=""/>
        <dsp:cNvSpPr/>
      </dsp:nvSpPr>
      <dsp:spPr>
        <a:xfrm rot="10800000">
          <a:off x="2331012" y="1975246"/>
          <a:ext cx="1829242" cy="2414190"/>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b="1" kern="1200" dirty="0"/>
            <a:t>Emotional Regulation</a:t>
          </a:r>
          <a:br>
            <a:rPr lang="en-US" sz="1500" kern="1200" dirty="0"/>
          </a:br>
          <a:r>
            <a:rPr lang="en-US" sz="1500" kern="1200" dirty="0"/>
            <a:t>Ability to manage emotions, identify and express feelings, and respond appropriately to situations</a:t>
          </a:r>
        </a:p>
      </dsp:txBody>
      <dsp:txXfrm rot="10800000">
        <a:off x="2387268" y="1975246"/>
        <a:ext cx="1716730" cy="2357934"/>
      </dsp:txXfrm>
    </dsp:sp>
    <dsp:sp modelId="{98DF5792-8AB1-4584-92DF-EBF42A790CED}">
      <dsp:nvSpPr>
        <dsp:cNvPr id="0" name=""/>
        <dsp:cNvSpPr/>
      </dsp:nvSpPr>
      <dsp:spPr>
        <a:xfrm>
          <a:off x="4343178" y="263366"/>
          <a:ext cx="1829242" cy="1448514"/>
        </a:xfrm>
        <a:prstGeom prst="roundRect">
          <a:avLst>
            <a:gd name="adj" fmla="val 10000"/>
          </a:avLst>
        </a:prstGeom>
        <a:blipFill dpi="0" rotWithShape="1">
          <a:blip xmlns:r="http://schemas.openxmlformats.org/officeDocument/2006/relationships">
            <a:extLst>
              <a:ext uri="{96DAC541-7B7A-43D3-8B79-37D633B846F1}">
                <asvg:svgBlip xmlns:asvg="http://schemas.microsoft.com/office/drawing/2016/SVG/main" r:embed="rId3"/>
              </a:ext>
            </a:extLst>
          </a:blip>
          <a:srcRect/>
          <a:stretch>
            <a:fillRect l="10406" r="1040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0376755-3897-40F8-BD71-20902B4AE76E}">
      <dsp:nvSpPr>
        <dsp:cNvPr id="0" name=""/>
        <dsp:cNvSpPr/>
      </dsp:nvSpPr>
      <dsp:spPr>
        <a:xfrm rot="10800000">
          <a:off x="4343178" y="1975246"/>
          <a:ext cx="1829242" cy="2414190"/>
        </a:xfrm>
        <a:prstGeom prst="round2SameRect">
          <a:avLst>
            <a:gd name="adj1" fmla="val 10500"/>
            <a:gd name="adj2" fmla="val 0"/>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b="1" kern="1200" dirty="0"/>
            <a:t>Cognitive Skills</a:t>
          </a:r>
          <a:br>
            <a:rPr lang="en-US" sz="1800" kern="1200" dirty="0"/>
          </a:br>
          <a:r>
            <a:rPr lang="en-US" sz="1600" kern="1200" dirty="0"/>
            <a:t>Learning abilities, memory, and problem-solving skills</a:t>
          </a:r>
        </a:p>
      </dsp:txBody>
      <dsp:txXfrm rot="10800000">
        <a:off x="4399434" y="1975246"/>
        <a:ext cx="1716730" cy="2357934"/>
      </dsp:txXfrm>
    </dsp:sp>
    <dsp:sp modelId="{3D7B1615-D4C9-48E3-B640-B81A89BEC43A}">
      <dsp:nvSpPr>
        <dsp:cNvPr id="0" name=""/>
        <dsp:cNvSpPr/>
      </dsp:nvSpPr>
      <dsp:spPr>
        <a:xfrm>
          <a:off x="6355345" y="263366"/>
          <a:ext cx="1829242" cy="1448514"/>
        </a:xfrm>
        <a:prstGeom prst="roundRect">
          <a:avLst>
            <a:gd name="adj" fmla="val 10000"/>
          </a:avLst>
        </a:prstGeom>
        <a:blipFill dpi="0" rotWithShape="1">
          <a:blip xmlns:r="http://schemas.openxmlformats.org/officeDocument/2006/relationships">
            <a:extLst>
              <a:ext uri="{96DAC541-7B7A-43D3-8B79-37D633B846F1}">
                <asvg:svgBlip xmlns:asvg="http://schemas.microsoft.com/office/drawing/2016/SVG/main" r:embed="rId4"/>
              </a:ext>
            </a:extLst>
          </a:blip>
          <a:srcRect/>
          <a:stretch>
            <a:fillRect l="10406" r="1040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3BB5DF8-29C1-49A3-95D5-6AB55428EB6F}">
      <dsp:nvSpPr>
        <dsp:cNvPr id="0" name=""/>
        <dsp:cNvSpPr/>
      </dsp:nvSpPr>
      <dsp:spPr>
        <a:xfrm rot="10800000">
          <a:off x="6355345" y="1975246"/>
          <a:ext cx="1829242" cy="2414190"/>
        </a:xfrm>
        <a:prstGeom prst="round2SameRect">
          <a:avLst>
            <a:gd name="adj1" fmla="val 10500"/>
            <a:gd name="adj2" fmla="val 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b="1" kern="1200" dirty="0"/>
            <a:t>Executive Functioning</a:t>
          </a:r>
          <a:br>
            <a:rPr lang="en-US" sz="1800" kern="1200" dirty="0"/>
          </a:br>
          <a:r>
            <a:rPr lang="en-US" sz="1600" kern="1200" dirty="0"/>
            <a:t>Ability to plan, organize, and focus on tasks </a:t>
          </a:r>
        </a:p>
      </dsp:txBody>
      <dsp:txXfrm rot="10800000">
        <a:off x="6411601" y="1975246"/>
        <a:ext cx="1716730" cy="2357934"/>
      </dsp:txXfrm>
    </dsp:sp>
    <dsp:sp modelId="{8471F8ED-FC2D-46A0-B569-354882D9C45B}">
      <dsp:nvSpPr>
        <dsp:cNvPr id="0" name=""/>
        <dsp:cNvSpPr/>
      </dsp:nvSpPr>
      <dsp:spPr>
        <a:xfrm>
          <a:off x="8367511" y="263366"/>
          <a:ext cx="1829242" cy="1448514"/>
        </a:xfrm>
        <a:prstGeom prst="roundRect">
          <a:avLst>
            <a:gd name="adj" fmla="val 10000"/>
          </a:avLst>
        </a:prstGeom>
        <a:blipFill dpi="0" rotWithShape="1">
          <a:blip xmlns:r="http://schemas.openxmlformats.org/officeDocument/2006/relationships">
            <a:extLst>
              <a:ext uri="{96DAC541-7B7A-43D3-8B79-37D633B846F1}">
                <asvg:svgBlip xmlns:asvg="http://schemas.microsoft.com/office/drawing/2016/SVG/main" r:embed="rId5"/>
              </a:ext>
            </a:extLst>
          </a:blip>
          <a:srcRect/>
          <a:stretch>
            <a:fillRect l="10406" r="1040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379B67B-6DD7-4115-BBAE-D01DA1DEA7E6}">
      <dsp:nvSpPr>
        <dsp:cNvPr id="0" name=""/>
        <dsp:cNvSpPr/>
      </dsp:nvSpPr>
      <dsp:spPr>
        <a:xfrm rot="10800000">
          <a:off x="8367511" y="1975246"/>
          <a:ext cx="1829242" cy="2414190"/>
        </a:xfrm>
        <a:prstGeom prst="round2SameRect">
          <a:avLst>
            <a:gd name="adj1" fmla="val 10500"/>
            <a:gd name="adj2" fmla="val 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b="1" kern="1200" dirty="0"/>
            <a:t>Daily Living Skills</a:t>
          </a:r>
          <a:br>
            <a:rPr lang="en-US" sz="1800" kern="1200" dirty="0"/>
          </a:br>
          <a:r>
            <a:rPr lang="en-US" sz="1600" kern="1200" dirty="0"/>
            <a:t>Ability to perform basic tasks such as hygiene, dressing, and cooking</a:t>
          </a:r>
        </a:p>
      </dsp:txBody>
      <dsp:txXfrm rot="10800000">
        <a:off x="8423767" y="1975246"/>
        <a:ext cx="1716730" cy="23579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D13F80-78C3-4616-8878-89F5F819FCEC}">
      <dsp:nvSpPr>
        <dsp:cNvPr id="0" name=""/>
        <dsp:cNvSpPr/>
      </dsp:nvSpPr>
      <dsp:spPr>
        <a:xfrm>
          <a:off x="1715716" y="2000"/>
          <a:ext cx="3373412" cy="2024047"/>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latin typeface="Noto Sans" panose="020B0502040504020204" pitchFamily="34" charset="0"/>
              <a:ea typeface="Noto Sans" panose="020B0502040504020204" pitchFamily="34" charset="0"/>
              <a:cs typeface="Noto Sans" panose="020B0502040504020204" pitchFamily="34" charset="0"/>
            </a:rPr>
            <a:t>Learning Disabilities</a:t>
          </a:r>
        </a:p>
      </dsp:txBody>
      <dsp:txXfrm>
        <a:off x="1715716" y="2000"/>
        <a:ext cx="3373412" cy="2024047"/>
      </dsp:txXfrm>
    </dsp:sp>
    <dsp:sp modelId="{56E370A5-DCF1-40DE-A5C4-4AFCAF53B4E4}">
      <dsp:nvSpPr>
        <dsp:cNvPr id="0" name=""/>
        <dsp:cNvSpPr/>
      </dsp:nvSpPr>
      <dsp:spPr>
        <a:xfrm>
          <a:off x="5426470" y="2000"/>
          <a:ext cx="3373412" cy="2024047"/>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latin typeface="Noto Sans" panose="020B0502040504020204" pitchFamily="34" charset="0"/>
              <a:ea typeface="Noto Sans" panose="020B0502040504020204" pitchFamily="34" charset="0"/>
              <a:cs typeface="Noto Sans" panose="020B0502040504020204" pitchFamily="34" charset="0"/>
            </a:rPr>
            <a:t>Autism Spectrum Disorder</a:t>
          </a:r>
        </a:p>
      </dsp:txBody>
      <dsp:txXfrm>
        <a:off x="5426470" y="2000"/>
        <a:ext cx="3373412" cy="2024047"/>
      </dsp:txXfrm>
    </dsp:sp>
    <dsp:sp modelId="{595A882F-C8FA-4BFA-8F11-5AD4EF1AA660}">
      <dsp:nvSpPr>
        <dsp:cNvPr id="0" name=""/>
        <dsp:cNvSpPr/>
      </dsp:nvSpPr>
      <dsp:spPr>
        <a:xfrm>
          <a:off x="1715716" y="2363389"/>
          <a:ext cx="3373412" cy="2024047"/>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latin typeface="Noto Sans" panose="020B0502040504020204" pitchFamily="34" charset="0"/>
              <a:ea typeface="Noto Sans" panose="020B0502040504020204" pitchFamily="34" charset="0"/>
              <a:cs typeface="Noto Sans" panose="020B0502040504020204" pitchFamily="34" charset="0"/>
            </a:rPr>
            <a:t>ADHD</a:t>
          </a:r>
        </a:p>
      </dsp:txBody>
      <dsp:txXfrm>
        <a:off x="1715716" y="2363389"/>
        <a:ext cx="3373412" cy="2024047"/>
      </dsp:txXfrm>
    </dsp:sp>
    <dsp:sp modelId="{C9B75734-B9D5-4F2F-8699-E45F67409BB7}">
      <dsp:nvSpPr>
        <dsp:cNvPr id="0" name=""/>
        <dsp:cNvSpPr/>
      </dsp:nvSpPr>
      <dsp:spPr>
        <a:xfrm>
          <a:off x="5426470" y="2363389"/>
          <a:ext cx="3373412" cy="2024047"/>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latin typeface="Noto Sans" panose="020B0502040504020204" pitchFamily="34" charset="0"/>
              <a:ea typeface="Noto Sans" panose="020B0502040504020204" pitchFamily="34" charset="0"/>
              <a:cs typeface="Noto Sans" panose="020B0502040504020204" pitchFamily="34" charset="0"/>
            </a:rPr>
            <a:t>Trauma</a:t>
          </a:r>
        </a:p>
      </dsp:txBody>
      <dsp:txXfrm>
        <a:off x="5426470" y="2363389"/>
        <a:ext cx="3373412" cy="2024047"/>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https://www.naeyc.org/resources/position-statements/dap/assessing-development</a:t>
            </a:r>
          </a:p>
        </p:txBody>
      </p:sp>
      <p:sp>
        <p:nvSpPr>
          <p:cNvPr id="4" name="Slide Number Placeholder 3"/>
          <p:cNvSpPr>
            <a:spLocks noGrp="1"/>
          </p:cNvSpPr>
          <p:nvPr>
            <p:ph type="sldNum" sz="quarter" idx="5"/>
          </p:nvPr>
        </p:nvSpPr>
        <p:spPr/>
        <p:txBody>
          <a:bodyPr/>
          <a:lstStyle/>
          <a:p>
            <a:fld id="{9239DD76-6F3D-1A42-8AFB-7E5F8ED43188}" type="slidenum">
              <a:rPr lang="en-US" smtClean="0"/>
              <a:t>8</a:t>
            </a:fld>
            <a:endParaRPr lang="en-US" dirty="0"/>
          </a:p>
        </p:txBody>
      </p:sp>
    </p:spTree>
    <p:extLst>
      <p:ext uri="{BB962C8B-B14F-4D97-AF65-F5344CB8AC3E}">
        <p14:creationId xmlns:p14="http://schemas.microsoft.com/office/powerpoint/2010/main" val="1043745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https://www.cdc.gov/aces/about/index.html</a:t>
            </a:r>
          </a:p>
        </p:txBody>
      </p:sp>
      <p:sp>
        <p:nvSpPr>
          <p:cNvPr id="4" name="Slide Number Placeholder 3"/>
          <p:cNvSpPr>
            <a:spLocks noGrp="1"/>
          </p:cNvSpPr>
          <p:nvPr>
            <p:ph type="sldNum" sz="quarter" idx="5"/>
          </p:nvPr>
        </p:nvSpPr>
        <p:spPr/>
        <p:txBody>
          <a:bodyPr/>
          <a:lstStyle/>
          <a:p>
            <a:fld id="{9239DD76-6F3D-1A42-8AFB-7E5F8ED43188}" type="slidenum">
              <a:rPr lang="en-US" smtClean="0"/>
              <a:t>24</a:t>
            </a:fld>
            <a:endParaRPr lang="en-US" dirty="0"/>
          </a:p>
        </p:txBody>
      </p:sp>
    </p:spTree>
    <p:extLst>
      <p:ext uri="{BB962C8B-B14F-4D97-AF65-F5344CB8AC3E}">
        <p14:creationId xmlns:p14="http://schemas.microsoft.com/office/powerpoint/2010/main" val="2716701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https://aocoutreachservices.com/mental-health-assessments-for-children-teens/</a:t>
            </a:r>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211719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assessment tools are designed to evaluate different focus areas</a:t>
            </a:r>
          </a:p>
        </p:txBody>
      </p:sp>
      <p:sp>
        <p:nvSpPr>
          <p:cNvPr id="4" name="Slide Number Placeholder 3"/>
          <p:cNvSpPr>
            <a:spLocks noGrp="1"/>
          </p:cNvSpPr>
          <p:nvPr>
            <p:ph type="sldNum" sz="quarter" idx="5"/>
          </p:nvPr>
        </p:nvSpPr>
        <p:spPr/>
        <p:txBody>
          <a:bodyPr/>
          <a:lstStyle/>
          <a:p>
            <a:fld id="{9239DD76-6F3D-1A42-8AFB-7E5F8ED43188}" type="slidenum">
              <a:rPr lang="en-US" smtClean="0"/>
              <a:t>10</a:t>
            </a:fld>
            <a:endParaRPr lang="en-US" dirty="0"/>
          </a:p>
        </p:txBody>
      </p:sp>
    </p:spTree>
    <p:extLst>
      <p:ext uri="{BB962C8B-B14F-4D97-AF65-F5344CB8AC3E}">
        <p14:creationId xmlns:p14="http://schemas.microsoft.com/office/powerpoint/2010/main" val="3416305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https://sdqinfo.org/a0.html</a:t>
            </a:r>
          </a:p>
        </p:txBody>
      </p:sp>
      <p:sp>
        <p:nvSpPr>
          <p:cNvPr id="4" name="Slide Number Placeholder 3"/>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1079041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https://youtu.be/zafiGBrFkRM?feature=shared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19</a:t>
            </a:fld>
            <a:endParaRPr lang="en-US" dirty="0"/>
          </a:p>
        </p:txBody>
      </p:sp>
    </p:spTree>
    <p:extLst>
      <p:ext uri="{BB962C8B-B14F-4D97-AF65-F5344CB8AC3E}">
        <p14:creationId xmlns:p14="http://schemas.microsoft.com/office/powerpoint/2010/main" val="2102883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https://www.nimh.nih.gov/health/topics/attention-deficit-hyperactivity-disorder-adhd</a:t>
            </a:r>
          </a:p>
        </p:txBody>
      </p:sp>
      <p:sp>
        <p:nvSpPr>
          <p:cNvPr id="4" name="Slide Number Placeholder 3"/>
          <p:cNvSpPr>
            <a:spLocks noGrp="1"/>
          </p:cNvSpPr>
          <p:nvPr>
            <p:ph type="sldNum" sz="quarter" idx="5"/>
          </p:nvPr>
        </p:nvSpPr>
        <p:spPr/>
        <p:txBody>
          <a:bodyPr/>
          <a:lstStyle/>
          <a:p>
            <a:fld id="{9239DD76-6F3D-1A42-8AFB-7E5F8ED43188}" type="slidenum">
              <a:rPr lang="en-US" smtClean="0"/>
              <a:t>20</a:t>
            </a:fld>
            <a:endParaRPr lang="en-US" dirty="0"/>
          </a:p>
        </p:txBody>
      </p:sp>
    </p:spTree>
    <p:extLst>
      <p:ext uri="{BB962C8B-B14F-4D97-AF65-F5344CB8AC3E}">
        <p14:creationId xmlns:p14="http://schemas.microsoft.com/office/powerpoint/2010/main" val="2592367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https://youtu.be/NL483G4xKu0?feature=shared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21</a:t>
            </a:fld>
            <a:endParaRPr lang="en-US" dirty="0"/>
          </a:p>
        </p:txBody>
      </p:sp>
    </p:spTree>
    <p:extLst>
      <p:ext uri="{BB962C8B-B14F-4D97-AF65-F5344CB8AC3E}">
        <p14:creationId xmlns:p14="http://schemas.microsoft.com/office/powerpoint/2010/main" val="1693248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https://www.nimh.nih.gov/health/publications/autism-spectrum-disorder</a:t>
            </a:r>
          </a:p>
        </p:txBody>
      </p:sp>
      <p:sp>
        <p:nvSpPr>
          <p:cNvPr id="4" name="Slide Number Placeholder 3"/>
          <p:cNvSpPr>
            <a:spLocks noGrp="1"/>
          </p:cNvSpPr>
          <p:nvPr>
            <p:ph type="sldNum" sz="quarter" idx="5"/>
          </p:nvPr>
        </p:nvSpPr>
        <p:spPr/>
        <p:txBody>
          <a:bodyPr/>
          <a:lstStyle/>
          <a:p>
            <a:fld id="{9239DD76-6F3D-1A42-8AFB-7E5F8ED43188}" type="slidenum">
              <a:rPr lang="en-US" smtClean="0"/>
              <a:t>22</a:t>
            </a:fld>
            <a:endParaRPr lang="en-US" dirty="0"/>
          </a:p>
        </p:txBody>
      </p:sp>
    </p:spTree>
    <p:extLst>
      <p:ext uri="{BB962C8B-B14F-4D97-AF65-F5344CB8AC3E}">
        <p14:creationId xmlns:p14="http://schemas.microsoft.com/office/powerpoint/2010/main" val="606554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https://youtu.be/TJuwhCIQQTs?feature=shared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23</a:t>
            </a:fld>
            <a:endParaRPr lang="en-US" dirty="0"/>
          </a:p>
        </p:txBody>
      </p:sp>
    </p:spTree>
    <p:extLst>
      <p:ext uri="{BB962C8B-B14F-4D97-AF65-F5344CB8AC3E}">
        <p14:creationId xmlns:p14="http://schemas.microsoft.com/office/powerpoint/2010/main" val="8078949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hyperlink" Target="http://flickr.com/photos/poisonli/2964926626" TargetMode="External"/><Relationship Id="rId7" Type="http://schemas.openxmlformats.org/officeDocument/2006/relationships/hyperlink" Target="https://arkansasgopwing.blogspot.com/2016/08/what-we-can-learn-from-simone-biles.html" TargetMode="External"/><Relationship Id="rId2" Type="http://schemas.openxmlformats.org/officeDocument/2006/relationships/image" Target="../media/image38.jpg"/><Relationship Id="rId1" Type="http://schemas.openxmlformats.org/officeDocument/2006/relationships/slideLayout" Target="../slideLayouts/slideLayout35.xml"/><Relationship Id="rId6" Type="http://schemas.openxmlformats.org/officeDocument/2006/relationships/image" Target="../media/image40.jpeg"/><Relationship Id="rId5" Type="http://schemas.openxmlformats.org/officeDocument/2006/relationships/hyperlink" Target="https://en.wikipedia.org/wiki/Tom_Cruise" TargetMode="External"/><Relationship Id="rId4" Type="http://schemas.openxmlformats.org/officeDocument/2006/relationships/image" Target="../media/image39.jpg"/><Relationship Id="rId9" Type="http://schemas.openxmlformats.org/officeDocument/2006/relationships/hyperlink" Target="https://www.nintendoblast.com.br/2008/12/michael-phelps-ir-virar-game-diz-60.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microsoft.com/office/2018/10/relationships/comments" Target="../comments/modernComment_127_14BC7F3F.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zafiGBrFkRM?feature=oembed" TargetMode="External"/><Relationship Id="rId4" Type="http://schemas.openxmlformats.org/officeDocument/2006/relationships/image" Target="../media/image4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ideo" Target="https://www.youtube.com/embed/NL483G4xKu0?feature=oembed" TargetMode="External"/><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video" Target="https://www.youtube.com/embed/TJuwhCIQQTs?feature=oembed" TargetMode="External"/><Relationship Id="rId4" Type="http://schemas.openxmlformats.org/officeDocument/2006/relationships/image" Target="../media/image45.jpeg"/></Relationships>
</file>

<file path=ppt/slides/_rels/slide24.xml.rels><?xml version="1.0" encoding="UTF-8" standalone="yes"?>
<Relationships xmlns="http://schemas.openxmlformats.org/package/2006/relationships"><Relationship Id="rId3" Type="http://schemas.microsoft.com/office/2018/10/relationships/comments" Target="../comments/modernComment_12F_5E6D2F74.xml"/><Relationship Id="rId2" Type="http://schemas.openxmlformats.org/officeDocument/2006/relationships/notesSlide" Target="../notesSlides/notesSlide10.xml"/><Relationship Id="rId1" Type="http://schemas.openxmlformats.org/officeDocument/2006/relationships/slideLayout" Target="../slideLayouts/slideLayout30.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7.xml"/><Relationship Id="rId4" Type="http://schemas.openxmlformats.org/officeDocument/2006/relationships/image" Target="../media/image5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2.3: Understanding Youth Part 2</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EB2F66E-F759-C1BB-6359-E71A445108B8}"/>
              </a:ext>
            </a:extLst>
          </p:cNvPr>
          <p:cNvGraphicFramePr>
            <a:graphicFrameLocks noGrp="1"/>
          </p:cNvGraphicFramePr>
          <p:nvPr>
            <p:ph idx="1"/>
            <p:extLst>
              <p:ext uri="{D42A27DB-BD31-4B8C-83A1-F6EECF244321}">
                <p14:modId xmlns:p14="http://schemas.microsoft.com/office/powerpoint/2010/main" val="4269977962"/>
              </p:ext>
            </p:extLst>
          </p:nvPr>
        </p:nvGraphicFramePr>
        <p:xfrm>
          <a:off x="841375" y="1646238"/>
          <a:ext cx="10515600" cy="4389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829012F9-CB8F-8952-B93D-80FD980BA07C}"/>
              </a:ext>
            </a:extLst>
          </p:cNvPr>
          <p:cNvSpPr>
            <a:spLocks noGrp="1"/>
          </p:cNvSpPr>
          <p:nvPr>
            <p:ph type="title"/>
          </p:nvPr>
        </p:nvSpPr>
        <p:spPr/>
        <p:txBody>
          <a:bodyPr/>
          <a:lstStyle/>
          <a:p>
            <a:r>
              <a:rPr lang="en-US" dirty="0"/>
              <a:t>Areas of focus for assessment</a:t>
            </a:r>
          </a:p>
        </p:txBody>
      </p:sp>
    </p:spTree>
    <p:extLst>
      <p:ext uri="{BB962C8B-B14F-4D97-AF65-F5344CB8AC3E}">
        <p14:creationId xmlns:p14="http://schemas.microsoft.com/office/powerpoint/2010/main" val="3926915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D05A34-D9A8-D951-BE5F-09F513E799E3}"/>
              </a:ext>
            </a:extLst>
          </p:cNvPr>
          <p:cNvSpPr>
            <a:spLocks noGrp="1"/>
          </p:cNvSpPr>
          <p:nvPr>
            <p:ph idx="1"/>
          </p:nvPr>
        </p:nvSpPr>
        <p:spPr>
          <a:xfrm>
            <a:off x="841249" y="1645920"/>
            <a:ext cx="6574160" cy="4579516"/>
          </a:xfrm>
        </p:spPr>
        <p:txBody>
          <a:bodyPr>
            <a:noAutofit/>
          </a:bodyPr>
          <a:lstStyle/>
          <a:p>
            <a:pPr marL="0" indent="0">
              <a:buNone/>
            </a:pPr>
            <a:r>
              <a:rPr lang="en-US" sz="1800" b="1" dirty="0"/>
              <a:t>A brief screening used to assess children and youth’s mental health.</a:t>
            </a:r>
          </a:p>
          <a:p>
            <a:r>
              <a:rPr lang="en-US" sz="1600" dirty="0"/>
              <a:t>Is used by researchers, youth service clinicians, and educators for children and teens </a:t>
            </a:r>
            <a:r>
              <a:rPr lang="en-US" sz="1600" b="1" dirty="0">
                <a:solidFill>
                  <a:schemeClr val="tx2"/>
                </a:solidFill>
              </a:rPr>
              <a:t>ages 2-17</a:t>
            </a:r>
          </a:p>
          <a:p>
            <a:r>
              <a:rPr lang="en-US" sz="1600" dirty="0"/>
              <a:t>Can be </a:t>
            </a:r>
            <a:r>
              <a:rPr lang="en-US" sz="1600" b="1" dirty="0">
                <a:solidFill>
                  <a:schemeClr val="tx2"/>
                </a:solidFill>
              </a:rPr>
              <a:t>completed by children and young people </a:t>
            </a:r>
            <a:r>
              <a:rPr lang="en-US" sz="1600" dirty="0"/>
              <a:t>for themselves, by their </a:t>
            </a:r>
            <a:r>
              <a:rPr lang="en-US" sz="1600" b="1" dirty="0">
                <a:solidFill>
                  <a:schemeClr val="tx2"/>
                </a:solidFill>
              </a:rPr>
              <a:t>parents</a:t>
            </a:r>
            <a:r>
              <a:rPr lang="en-US" sz="1600" dirty="0"/>
              <a:t>, or by their </a:t>
            </a:r>
            <a:r>
              <a:rPr lang="en-US" sz="1600" b="1" dirty="0">
                <a:solidFill>
                  <a:schemeClr val="tx2"/>
                </a:solidFill>
              </a:rPr>
              <a:t>teachers</a:t>
            </a:r>
          </a:p>
          <a:p>
            <a:pPr lvl="1"/>
            <a:r>
              <a:rPr lang="en-US" sz="1600" dirty="0"/>
              <a:t>Available in nearly 100 languages and dialects</a:t>
            </a:r>
          </a:p>
          <a:p>
            <a:r>
              <a:rPr lang="en-US" sz="1600" b="1" dirty="0">
                <a:solidFill>
                  <a:schemeClr val="tx2"/>
                </a:solidFill>
              </a:rPr>
              <a:t>Measures 25 psychological attributes </a:t>
            </a:r>
            <a:r>
              <a:rPr lang="en-US" sz="1600" dirty="0"/>
              <a:t>across 5 scales:</a:t>
            </a:r>
          </a:p>
          <a:p>
            <a:pPr lvl="1"/>
            <a:r>
              <a:rPr lang="en-US" sz="1600" dirty="0"/>
              <a:t>Emotional symptoms</a:t>
            </a:r>
          </a:p>
          <a:p>
            <a:pPr lvl="1"/>
            <a:r>
              <a:rPr lang="en-US" sz="1600" dirty="0"/>
              <a:t>Conduct problems</a:t>
            </a:r>
          </a:p>
          <a:p>
            <a:pPr lvl="1"/>
            <a:r>
              <a:rPr lang="en-US" sz="1600" dirty="0"/>
              <a:t>Hyperactivity/inattention</a:t>
            </a:r>
          </a:p>
          <a:p>
            <a:pPr lvl="1"/>
            <a:r>
              <a:rPr lang="en-US" sz="1600" dirty="0"/>
              <a:t>Peer relationship problems</a:t>
            </a:r>
          </a:p>
          <a:p>
            <a:pPr lvl="1"/>
            <a:r>
              <a:rPr lang="en-US" sz="1600" dirty="0"/>
              <a:t>Prosocial behavior</a:t>
            </a:r>
          </a:p>
        </p:txBody>
      </p:sp>
      <p:sp>
        <p:nvSpPr>
          <p:cNvPr id="3" name="Title 2">
            <a:extLst>
              <a:ext uri="{FF2B5EF4-FFF2-40B4-BE49-F238E27FC236}">
                <a16:creationId xmlns:a16="http://schemas.microsoft.com/office/drawing/2014/main" id="{67932947-6DA4-8F5B-F31A-CE22C6D517FA}"/>
              </a:ext>
            </a:extLst>
          </p:cNvPr>
          <p:cNvSpPr>
            <a:spLocks noGrp="1"/>
          </p:cNvSpPr>
          <p:nvPr>
            <p:ph type="title"/>
          </p:nvPr>
        </p:nvSpPr>
        <p:spPr/>
        <p:txBody>
          <a:bodyPr/>
          <a:lstStyle/>
          <a:p>
            <a:r>
              <a:rPr lang="en-US" dirty="0"/>
              <a:t>Strengths and Difficulties Questionnaire (SDQ)</a:t>
            </a:r>
          </a:p>
        </p:txBody>
      </p:sp>
      <p:pic>
        <p:nvPicPr>
          <p:cNvPr id="5" name="Picture 4">
            <a:extLst>
              <a:ext uri="{FF2B5EF4-FFF2-40B4-BE49-F238E27FC236}">
                <a16:creationId xmlns:a16="http://schemas.microsoft.com/office/drawing/2014/main" id="{3F9DFA5C-F675-2503-5DB1-5ACF40F705E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26743" y="1645920"/>
            <a:ext cx="3236118" cy="45795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07462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82F490-8F99-88D6-DE9B-55AFC929BFE2}"/>
              </a:ext>
            </a:extLst>
          </p:cNvPr>
          <p:cNvSpPr>
            <a:spLocks noGrp="1"/>
          </p:cNvSpPr>
          <p:nvPr>
            <p:ph idx="1"/>
          </p:nvPr>
        </p:nvSpPr>
        <p:spPr/>
        <p:txBody>
          <a:bodyPr/>
          <a:lstStyle/>
          <a:p>
            <a:r>
              <a:rPr lang="en-US" dirty="0"/>
              <a:t>Read the questions on the SDQ. If you were a youth worker, how might this type of assessment be helpful in your work?</a:t>
            </a:r>
          </a:p>
          <a:p>
            <a:r>
              <a:rPr lang="en-US" dirty="0"/>
              <a:t>What challenges do you think youth workers encounter when using observation and assessment?</a:t>
            </a:r>
          </a:p>
        </p:txBody>
      </p:sp>
      <p:sp>
        <p:nvSpPr>
          <p:cNvPr id="3" name="Title 2">
            <a:extLst>
              <a:ext uri="{FF2B5EF4-FFF2-40B4-BE49-F238E27FC236}">
                <a16:creationId xmlns:a16="http://schemas.microsoft.com/office/drawing/2014/main" id="{A1BD1D3F-860A-E4A8-ED20-CBF21B9C32D9}"/>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3030709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2414443-2992-9344-5417-ACC953DBE971}"/>
              </a:ext>
            </a:extLst>
          </p:cNvPr>
          <p:cNvSpPr>
            <a:spLocks noGrp="1"/>
          </p:cNvSpPr>
          <p:nvPr>
            <p:ph idx="1"/>
          </p:nvPr>
        </p:nvSpPr>
        <p:spPr/>
        <p:txBody>
          <a:bodyPr/>
          <a:lstStyle/>
          <a:p>
            <a:pPr marL="0" indent="0">
              <a:buNone/>
            </a:pPr>
            <a:r>
              <a:rPr lang="en-US" dirty="0"/>
              <a:t>When engaging in observation and assessment with youth, practitioners should:</a:t>
            </a:r>
          </a:p>
          <a:p>
            <a:r>
              <a:rPr lang="en-US" dirty="0"/>
              <a:t>Have a </a:t>
            </a:r>
            <a:r>
              <a:rPr lang="en-US" b="1" dirty="0">
                <a:solidFill>
                  <a:schemeClr val="tx2"/>
                </a:solidFill>
              </a:rPr>
              <a:t>clear purpose or reason </a:t>
            </a:r>
            <a:r>
              <a:rPr lang="en-US" dirty="0"/>
              <a:t>for collecting data</a:t>
            </a:r>
          </a:p>
          <a:p>
            <a:r>
              <a:rPr lang="en-US" b="1" dirty="0">
                <a:solidFill>
                  <a:schemeClr val="tx2"/>
                </a:solidFill>
              </a:rPr>
              <a:t>Research</a:t>
            </a:r>
            <a:r>
              <a:rPr lang="en-US" dirty="0"/>
              <a:t> surveys or observation protocols that are designed for the selected purpose</a:t>
            </a:r>
          </a:p>
          <a:p>
            <a:r>
              <a:rPr lang="en-US" dirty="0"/>
              <a:t>Choose surveys or questionnaires that are </a:t>
            </a:r>
            <a:r>
              <a:rPr lang="en-US" b="1" dirty="0">
                <a:solidFill>
                  <a:schemeClr val="tx2"/>
                </a:solidFill>
              </a:rPr>
              <a:t>developmentally and culturally appropriate</a:t>
            </a:r>
            <a:r>
              <a:rPr lang="en-US" dirty="0"/>
              <a:t> for the youth you serve</a:t>
            </a:r>
          </a:p>
          <a:p>
            <a:r>
              <a:rPr lang="en-US" dirty="0"/>
              <a:t>Not solely rely on assessment data to make judgements or label a young person – </a:t>
            </a:r>
            <a:r>
              <a:rPr lang="en-US" b="1" dirty="0">
                <a:solidFill>
                  <a:schemeClr val="tx2"/>
                </a:solidFill>
              </a:rPr>
              <a:t>take a holistic approach </a:t>
            </a:r>
          </a:p>
        </p:txBody>
      </p:sp>
      <p:sp>
        <p:nvSpPr>
          <p:cNvPr id="3" name="Title 2">
            <a:extLst>
              <a:ext uri="{FF2B5EF4-FFF2-40B4-BE49-F238E27FC236}">
                <a16:creationId xmlns:a16="http://schemas.microsoft.com/office/drawing/2014/main" id="{AC15217F-9B7B-7A72-0B16-D1CA58989DF3}"/>
              </a:ext>
            </a:extLst>
          </p:cNvPr>
          <p:cNvSpPr>
            <a:spLocks noGrp="1"/>
          </p:cNvSpPr>
          <p:nvPr>
            <p:ph type="title"/>
          </p:nvPr>
        </p:nvSpPr>
        <p:spPr/>
        <p:txBody>
          <a:bodyPr>
            <a:normAutofit fontScale="90000"/>
          </a:bodyPr>
          <a:lstStyle/>
          <a:p>
            <a:r>
              <a:rPr lang="en-US" dirty="0"/>
              <a:t>Key Considerations for Observation and Assessment</a:t>
            </a:r>
          </a:p>
        </p:txBody>
      </p:sp>
    </p:spTree>
    <p:extLst>
      <p:ext uri="{BB962C8B-B14F-4D97-AF65-F5344CB8AC3E}">
        <p14:creationId xmlns:p14="http://schemas.microsoft.com/office/powerpoint/2010/main" val="1205083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66FFA-8C5B-C940-EB31-7FAB0FB2EC2F}"/>
              </a:ext>
            </a:extLst>
          </p:cNvPr>
          <p:cNvSpPr>
            <a:spLocks noGrp="1"/>
          </p:cNvSpPr>
          <p:nvPr>
            <p:ph type="title"/>
          </p:nvPr>
        </p:nvSpPr>
        <p:spPr/>
        <p:txBody>
          <a:bodyPr/>
          <a:lstStyle/>
          <a:p>
            <a:r>
              <a:rPr lang="en-US" dirty="0"/>
              <a:t>Supporting the Needs of Youth</a:t>
            </a:r>
          </a:p>
        </p:txBody>
      </p:sp>
      <p:sp>
        <p:nvSpPr>
          <p:cNvPr id="3" name="Text Placeholder 2">
            <a:extLst>
              <a:ext uri="{FF2B5EF4-FFF2-40B4-BE49-F238E27FC236}">
                <a16:creationId xmlns:a16="http://schemas.microsoft.com/office/drawing/2014/main" id="{D66914F2-3A6D-EC0C-7AC1-171542DD169F}"/>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00793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6B965-DD0C-D574-03B3-C2C53A971756}"/>
              </a:ext>
            </a:extLst>
          </p:cNvPr>
          <p:cNvSpPr>
            <a:spLocks noGrp="1"/>
          </p:cNvSpPr>
          <p:nvPr>
            <p:ph type="title"/>
          </p:nvPr>
        </p:nvSpPr>
        <p:spPr/>
        <p:txBody>
          <a:bodyPr/>
          <a:lstStyle/>
          <a:p>
            <a:r>
              <a:rPr lang="en-US" dirty="0"/>
              <a:t>Celebrity Quiz</a:t>
            </a:r>
          </a:p>
        </p:txBody>
      </p:sp>
      <p:pic>
        <p:nvPicPr>
          <p:cNvPr id="4" name="Picture 3">
            <a:extLst>
              <a:ext uri="{FF2B5EF4-FFF2-40B4-BE49-F238E27FC236}">
                <a16:creationId xmlns:a16="http://schemas.microsoft.com/office/drawing/2014/main" id="{72AC2633-21AC-161F-2A10-C1DBBD58412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38200" y="1593219"/>
            <a:ext cx="1666875" cy="2347913"/>
          </a:xfrm>
          <a:prstGeom prst="rect">
            <a:avLst/>
          </a:prstGeom>
        </p:spPr>
      </p:pic>
      <p:sp>
        <p:nvSpPr>
          <p:cNvPr id="18" name="TextBox 17">
            <a:extLst>
              <a:ext uri="{FF2B5EF4-FFF2-40B4-BE49-F238E27FC236}">
                <a16:creationId xmlns:a16="http://schemas.microsoft.com/office/drawing/2014/main" id="{A8E503E6-27BA-5087-1AC5-3F9F23452621}"/>
              </a:ext>
            </a:extLst>
          </p:cNvPr>
          <p:cNvSpPr txBox="1"/>
          <p:nvPr/>
        </p:nvSpPr>
        <p:spPr>
          <a:xfrm>
            <a:off x="838199" y="4135269"/>
            <a:ext cx="1666875" cy="1200329"/>
          </a:xfrm>
          <a:prstGeom prst="rect">
            <a:avLst/>
          </a:prstGeom>
          <a:noFill/>
        </p:spPr>
        <p:txBody>
          <a:bodyPr wrap="square" rtlCol="0">
            <a:spAutoFit/>
          </a:bodyP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Salma Hayek</a:t>
            </a:r>
          </a:p>
          <a:p>
            <a:pPr algn="ctr"/>
            <a:r>
              <a:rPr lang="en-US" dirty="0">
                <a:latin typeface="Noto Sans" panose="020B0502040504020204" pitchFamily="34" charset="0"/>
                <a:ea typeface="Noto Sans" panose="020B0502040504020204" pitchFamily="34" charset="0"/>
                <a:cs typeface="Noto Sans" panose="020B0502040504020204" pitchFamily="34" charset="0"/>
              </a:rPr>
              <a:t>Actor</a:t>
            </a: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r>
              <a:rPr lang="en-US" dirty="0">
                <a:latin typeface="Noto Sans" panose="020B0502040504020204" pitchFamily="34" charset="0"/>
                <a:ea typeface="Noto Sans" panose="020B0502040504020204" pitchFamily="34" charset="0"/>
                <a:cs typeface="Noto Sans" panose="020B0502040504020204" pitchFamily="34" charset="0"/>
              </a:rPr>
              <a:t>Dyslexia</a:t>
            </a:r>
          </a:p>
        </p:txBody>
      </p:sp>
      <p:pic>
        <p:nvPicPr>
          <p:cNvPr id="7" name="Picture 6">
            <a:extLst>
              <a:ext uri="{FF2B5EF4-FFF2-40B4-BE49-F238E27FC236}">
                <a16:creationId xmlns:a16="http://schemas.microsoft.com/office/drawing/2014/main" id="{E2F69CEC-3D7F-79D8-96D7-C3C208EB5041}"/>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8734610" y="1593219"/>
            <a:ext cx="1864768" cy="2347913"/>
          </a:xfrm>
          <a:prstGeom prst="rect">
            <a:avLst/>
          </a:prstGeom>
        </p:spPr>
      </p:pic>
      <p:sp>
        <p:nvSpPr>
          <p:cNvPr id="19" name="TextBox 18">
            <a:extLst>
              <a:ext uri="{FF2B5EF4-FFF2-40B4-BE49-F238E27FC236}">
                <a16:creationId xmlns:a16="http://schemas.microsoft.com/office/drawing/2014/main" id="{0B5F7480-6003-A851-559D-1CA0D4E34EF0}"/>
              </a:ext>
            </a:extLst>
          </p:cNvPr>
          <p:cNvSpPr txBox="1"/>
          <p:nvPr/>
        </p:nvSpPr>
        <p:spPr>
          <a:xfrm>
            <a:off x="8833556" y="4135269"/>
            <a:ext cx="1666875" cy="1200329"/>
          </a:xfrm>
          <a:prstGeom prst="rect">
            <a:avLst/>
          </a:prstGeom>
          <a:noFill/>
        </p:spPr>
        <p:txBody>
          <a:bodyPr wrap="square" rtlCol="0">
            <a:spAutoFit/>
          </a:bodyP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Tom Cruise</a:t>
            </a:r>
          </a:p>
          <a:p>
            <a:pPr algn="ctr"/>
            <a:r>
              <a:rPr lang="en-US" dirty="0">
                <a:latin typeface="Noto Sans" panose="020B0502040504020204" pitchFamily="34" charset="0"/>
                <a:ea typeface="Noto Sans" panose="020B0502040504020204" pitchFamily="34" charset="0"/>
                <a:cs typeface="Noto Sans" panose="020B0502040504020204" pitchFamily="34" charset="0"/>
              </a:rPr>
              <a:t>Actor</a:t>
            </a: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r>
              <a:rPr lang="en-US" dirty="0">
                <a:latin typeface="Noto Sans" panose="020B0502040504020204" pitchFamily="34" charset="0"/>
                <a:ea typeface="Noto Sans" panose="020B0502040504020204" pitchFamily="34" charset="0"/>
                <a:cs typeface="Noto Sans" panose="020B0502040504020204" pitchFamily="34" charset="0"/>
              </a:rPr>
              <a:t>Dyslexia</a:t>
            </a:r>
          </a:p>
        </p:txBody>
      </p:sp>
      <p:pic>
        <p:nvPicPr>
          <p:cNvPr id="13" name="Picture 12">
            <a:extLst>
              <a:ext uri="{FF2B5EF4-FFF2-40B4-BE49-F238E27FC236}">
                <a16:creationId xmlns:a16="http://schemas.microsoft.com/office/drawing/2014/main" id="{CBE51A26-FC37-DD86-DC0E-BDE1A1AABA23}"/>
              </a:ext>
            </a:extLst>
          </p:cNvPr>
          <p:cNvPicPr>
            <a:picLocks noChangeAspect="1"/>
          </p:cNvPicPr>
          <p:nvPr/>
        </p:nvPicPr>
        <p:blipFill>
          <a:blip r:embed="rId6" cstate="hqprint">
            <a:extLst>
              <a:ext uri="{28A0092B-C50C-407E-A947-70E740481C1C}">
                <a14:useLocalDpi xmlns:a14="http://schemas.microsoft.com/office/drawing/2010/main"/>
              </a:ext>
              <a:ext uri="{837473B0-CC2E-450A-ABE3-18F120FF3D39}">
                <a1611:picAttrSrcUrl xmlns:a1611="http://schemas.microsoft.com/office/drawing/2016/11/main" r:id="rId7"/>
              </a:ext>
            </a:extLst>
          </a:blip>
          <a:srcRect/>
          <a:stretch/>
        </p:blipFill>
        <p:spPr>
          <a:xfrm>
            <a:off x="6202705" y="1593219"/>
            <a:ext cx="1664483" cy="2347913"/>
          </a:xfrm>
          <a:prstGeom prst="rect">
            <a:avLst/>
          </a:prstGeom>
        </p:spPr>
      </p:pic>
      <p:sp>
        <p:nvSpPr>
          <p:cNvPr id="21" name="TextBox 20">
            <a:extLst>
              <a:ext uri="{FF2B5EF4-FFF2-40B4-BE49-F238E27FC236}">
                <a16:creationId xmlns:a16="http://schemas.microsoft.com/office/drawing/2014/main" id="{70976CF3-79B1-81CA-A9F1-110D809B67D8}"/>
              </a:ext>
            </a:extLst>
          </p:cNvPr>
          <p:cNvSpPr txBox="1"/>
          <p:nvPr/>
        </p:nvSpPr>
        <p:spPr>
          <a:xfrm>
            <a:off x="6202705" y="4135269"/>
            <a:ext cx="1666875" cy="1477328"/>
          </a:xfrm>
          <a:prstGeom prst="rect">
            <a:avLst/>
          </a:prstGeom>
          <a:noFill/>
        </p:spPr>
        <p:txBody>
          <a:bodyPr wrap="square" rtlCol="0">
            <a:spAutoFit/>
          </a:bodyP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Simone Biles</a:t>
            </a:r>
          </a:p>
          <a:p>
            <a:pPr algn="ctr"/>
            <a:r>
              <a:rPr lang="en-US" dirty="0">
                <a:latin typeface="Noto Sans" panose="020B0502040504020204" pitchFamily="34" charset="0"/>
                <a:ea typeface="Noto Sans" panose="020B0502040504020204" pitchFamily="34" charset="0"/>
                <a:cs typeface="Noto Sans" panose="020B0502040504020204" pitchFamily="34" charset="0"/>
              </a:rPr>
              <a:t>Olympian</a:t>
            </a: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r>
              <a:rPr lang="en-US" dirty="0">
                <a:latin typeface="Noto Sans" panose="020B0502040504020204" pitchFamily="34" charset="0"/>
                <a:ea typeface="Noto Sans" panose="020B0502040504020204" pitchFamily="34" charset="0"/>
                <a:cs typeface="Noto Sans" panose="020B0502040504020204" pitchFamily="34" charset="0"/>
              </a:rPr>
              <a:t>Neurodiverse(ADHD)</a:t>
            </a:r>
          </a:p>
        </p:txBody>
      </p:sp>
      <p:pic>
        <p:nvPicPr>
          <p:cNvPr id="10" name="Picture 9">
            <a:extLst>
              <a:ext uri="{FF2B5EF4-FFF2-40B4-BE49-F238E27FC236}">
                <a16:creationId xmlns:a16="http://schemas.microsoft.com/office/drawing/2014/main" id="{C158FCF8-79D8-B8D3-72D9-D478BB6DB739}"/>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3521649" y="1593219"/>
            <a:ext cx="1664483" cy="2347913"/>
          </a:xfrm>
          <a:prstGeom prst="rect">
            <a:avLst/>
          </a:prstGeom>
        </p:spPr>
      </p:pic>
      <p:sp>
        <p:nvSpPr>
          <p:cNvPr id="22" name="TextBox 21">
            <a:extLst>
              <a:ext uri="{FF2B5EF4-FFF2-40B4-BE49-F238E27FC236}">
                <a16:creationId xmlns:a16="http://schemas.microsoft.com/office/drawing/2014/main" id="{78283EA8-A6E1-B50B-845B-3E315E9636D5}"/>
              </a:ext>
            </a:extLst>
          </p:cNvPr>
          <p:cNvSpPr txBox="1"/>
          <p:nvPr/>
        </p:nvSpPr>
        <p:spPr>
          <a:xfrm>
            <a:off x="3370104" y="4135269"/>
            <a:ext cx="1967572" cy="1477328"/>
          </a:xfrm>
          <a:prstGeom prst="rect">
            <a:avLst/>
          </a:prstGeom>
          <a:noFill/>
        </p:spPr>
        <p:txBody>
          <a:bodyPr wrap="square" rtlCol="0">
            <a:spAutoFit/>
          </a:bodyPr>
          <a:lstStyle/>
          <a:p>
            <a:pPr algn="ctr"/>
            <a:r>
              <a:rPr lang="en-US" b="1" dirty="0">
                <a:latin typeface="Noto Sans" panose="020B0502040504020204" pitchFamily="34" charset="0"/>
                <a:ea typeface="Noto Sans" panose="020B0502040504020204" pitchFamily="34" charset="0"/>
                <a:cs typeface="Noto Sans" panose="020B0502040504020204" pitchFamily="34" charset="0"/>
              </a:rPr>
              <a:t>Michael Phelps</a:t>
            </a:r>
          </a:p>
          <a:p>
            <a:pPr algn="ctr"/>
            <a:r>
              <a:rPr lang="en-US" dirty="0">
                <a:latin typeface="Noto Sans" panose="020B0502040504020204" pitchFamily="34" charset="0"/>
                <a:ea typeface="Noto Sans" panose="020B0502040504020204" pitchFamily="34" charset="0"/>
                <a:cs typeface="Noto Sans" panose="020B0502040504020204" pitchFamily="34" charset="0"/>
              </a:rPr>
              <a:t>Olympian</a:t>
            </a: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r>
              <a:rPr lang="en-US" dirty="0">
                <a:latin typeface="Noto Sans" panose="020B0502040504020204" pitchFamily="34" charset="0"/>
                <a:ea typeface="Noto Sans" panose="020B0502040504020204" pitchFamily="34" charset="0"/>
                <a:cs typeface="Noto Sans" panose="020B0502040504020204" pitchFamily="34" charset="0"/>
              </a:rPr>
              <a:t>Neurodiverse (ADHD)</a:t>
            </a:r>
          </a:p>
        </p:txBody>
      </p:sp>
    </p:spTree>
    <p:extLst>
      <p:ext uri="{BB962C8B-B14F-4D97-AF65-F5344CB8AC3E}">
        <p14:creationId xmlns:p14="http://schemas.microsoft.com/office/powerpoint/2010/main" val="755151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E4EFCFB-DAA8-BF37-D812-2F27E9590ADE}"/>
              </a:ext>
            </a:extLst>
          </p:cNvPr>
          <p:cNvSpPr>
            <a:spLocks noGrp="1"/>
          </p:cNvSpPr>
          <p:nvPr>
            <p:ph type="title"/>
          </p:nvPr>
        </p:nvSpPr>
        <p:spPr/>
        <p:txBody>
          <a:bodyPr/>
          <a:lstStyle/>
          <a:p>
            <a:r>
              <a:rPr lang="en-US" dirty="0"/>
              <a:t>Why diagnose at all?</a:t>
            </a:r>
          </a:p>
        </p:txBody>
      </p:sp>
      <p:sp>
        <p:nvSpPr>
          <p:cNvPr id="4" name="Content Placeholder 3">
            <a:extLst>
              <a:ext uri="{FF2B5EF4-FFF2-40B4-BE49-F238E27FC236}">
                <a16:creationId xmlns:a16="http://schemas.microsoft.com/office/drawing/2014/main" id="{55B29644-2338-A35C-FB20-4B7B3D0C3862}"/>
              </a:ext>
            </a:extLst>
          </p:cNvPr>
          <p:cNvSpPr>
            <a:spLocks noGrp="1"/>
          </p:cNvSpPr>
          <p:nvPr>
            <p:ph sz="half" idx="1"/>
          </p:nvPr>
        </p:nvSpPr>
        <p:spPr/>
        <p:txBody>
          <a:bodyPr/>
          <a:lstStyle/>
          <a:p>
            <a:r>
              <a:rPr lang="en-US" dirty="0"/>
              <a:t>Diagnosing a learning or mental health condition </a:t>
            </a:r>
            <a:r>
              <a:rPr lang="en-US" b="1" dirty="0">
                <a:solidFill>
                  <a:schemeClr val="tx2"/>
                </a:solidFill>
              </a:rPr>
              <a:t>isn’t just about labeling </a:t>
            </a:r>
            <a:r>
              <a:rPr lang="en-US" dirty="0"/>
              <a:t>people.</a:t>
            </a:r>
          </a:p>
          <a:p>
            <a:r>
              <a:rPr lang="en-US" dirty="0"/>
              <a:t>It can </a:t>
            </a:r>
            <a:r>
              <a:rPr lang="en-US" b="1" dirty="0">
                <a:solidFill>
                  <a:schemeClr val="tx2"/>
                </a:solidFill>
              </a:rPr>
              <a:t>assist with providing treatment </a:t>
            </a:r>
            <a:r>
              <a:rPr lang="en-US" dirty="0"/>
              <a:t>(if it’s available) and offering support services.</a:t>
            </a:r>
          </a:p>
          <a:p>
            <a:r>
              <a:rPr lang="en-US" dirty="0"/>
              <a:t>Youth development workers </a:t>
            </a:r>
            <a:r>
              <a:rPr lang="en-US" b="1" dirty="0">
                <a:solidFill>
                  <a:schemeClr val="tx2"/>
                </a:solidFill>
              </a:rPr>
              <a:t>collaborate with a team</a:t>
            </a:r>
            <a:r>
              <a:rPr lang="en-US" dirty="0"/>
              <a:t> of mental health professionals to support young people and help them achieve success at school, work, and in life.</a:t>
            </a:r>
          </a:p>
        </p:txBody>
      </p:sp>
      <p:pic>
        <p:nvPicPr>
          <p:cNvPr id="14" name="Picture Placeholder 13" descr="People playing jigsaw puzzle">
            <a:extLst>
              <a:ext uri="{FF2B5EF4-FFF2-40B4-BE49-F238E27FC236}">
                <a16:creationId xmlns:a16="http://schemas.microsoft.com/office/drawing/2014/main" id="{CE10F939-EF87-0AE4-BCCE-208B5243039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7897663"/>
      </p:ext>
    </p:extLst>
  </p:cSld>
  <p:clrMapOvr>
    <a:masterClrMapping/>
  </p:clrMapOvr>
  <p:extLst>
    <p:ext uri="{6950BFC3-D8DA-4A85-94F7-54DA5524770B}">
      <p188:commentRel xmlns:p188="http://schemas.microsoft.com/office/powerpoint/2018/8/main" r:id="rId2"/>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4BF93A-39C0-C13E-D0ED-9F53D925CB5F}"/>
              </a:ext>
            </a:extLst>
          </p:cNvPr>
          <p:cNvGraphicFramePr>
            <a:graphicFrameLocks noGrp="1"/>
          </p:cNvGraphicFramePr>
          <p:nvPr>
            <p:ph idx="1"/>
            <p:extLst>
              <p:ext uri="{D42A27DB-BD31-4B8C-83A1-F6EECF244321}">
                <p14:modId xmlns:p14="http://schemas.microsoft.com/office/powerpoint/2010/main" val="1627196751"/>
              </p:ext>
            </p:extLst>
          </p:nvPr>
        </p:nvGraphicFramePr>
        <p:xfrm>
          <a:off x="841375" y="1646238"/>
          <a:ext cx="10515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FC9081AC-36B4-479D-F8CE-7CE1B2D8A217}"/>
              </a:ext>
            </a:extLst>
          </p:cNvPr>
          <p:cNvSpPr>
            <a:spLocks noGrp="1"/>
          </p:cNvSpPr>
          <p:nvPr>
            <p:ph type="title"/>
          </p:nvPr>
        </p:nvSpPr>
        <p:spPr/>
        <p:txBody>
          <a:bodyPr>
            <a:normAutofit fontScale="90000"/>
          </a:bodyPr>
          <a:lstStyle/>
          <a:p>
            <a:r>
              <a:rPr lang="en-US" dirty="0"/>
              <a:t>“Hidden” or Undisclosed Conditions and Disabilities</a:t>
            </a:r>
          </a:p>
        </p:txBody>
      </p:sp>
    </p:spTree>
    <p:extLst>
      <p:ext uri="{BB962C8B-B14F-4D97-AF65-F5344CB8AC3E}">
        <p14:creationId xmlns:p14="http://schemas.microsoft.com/office/powerpoint/2010/main" val="2898235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9D942DB-011F-7B35-E2CD-A6DA5C8C5B99}"/>
              </a:ext>
            </a:extLst>
          </p:cNvPr>
          <p:cNvSpPr>
            <a:spLocks noGrp="1"/>
          </p:cNvSpPr>
          <p:nvPr>
            <p:ph idx="1"/>
          </p:nvPr>
        </p:nvSpPr>
        <p:spPr/>
        <p:txBody>
          <a:bodyPr/>
          <a:lstStyle/>
          <a:p>
            <a:pPr marL="0" indent="0">
              <a:buNone/>
            </a:pPr>
            <a:r>
              <a:rPr lang="en-US" dirty="0"/>
              <a:t>Youth with learning disabilities see, hear, and understand things differently. Common types include:</a:t>
            </a:r>
          </a:p>
          <a:p>
            <a:r>
              <a:rPr lang="en-US" b="1" dirty="0">
                <a:solidFill>
                  <a:schemeClr val="bg2"/>
                </a:solidFill>
              </a:rPr>
              <a:t>Dyslexia</a:t>
            </a:r>
            <a:r>
              <a:rPr lang="en-US" dirty="0"/>
              <a:t> – affects reading and language skills</a:t>
            </a:r>
          </a:p>
          <a:p>
            <a:r>
              <a:rPr lang="en-US" b="1" dirty="0">
                <a:solidFill>
                  <a:schemeClr val="bg2"/>
                </a:solidFill>
              </a:rPr>
              <a:t>Dyscalculia</a:t>
            </a:r>
            <a:r>
              <a:rPr lang="en-US" dirty="0"/>
              <a:t> – affects ability to process number-based information and math</a:t>
            </a:r>
          </a:p>
          <a:p>
            <a:r>
              <a:rPr lang="en-US" b="1" dirty="0">
                <a:solidFill>
                  <a:schemeClr val="bg2"/>
                </a:solidFill>
              </a:rPr>
              <a:t>Dysgraphia</a:t>
            </a:r>
            <a:r>
              <a:rPr lang="en-US" dirty="0">
                <a:solidFill>
                  <a:schemeClr val="bg2"/>
                </a:solidFill>
              </a:rPr>
              <a:t> </a:t>
            </a:r>
            <a:r>
              <a:rPr lang="en-US" dirty="0"/>
              <a:t>– affects ability to write/fine motor skills</a:t>
            </a:r>
          </a:p>
          <a:p>
            <a:r>
              <a:rPr lang="en-US" b="1" dirty="0">
                <a:solidFill>
                  <a:schemeClr val="bg2"/>
                </a:solidFill>
              </a:rPr>
              <a:t>Dyspraxia</a:t>
            </a:r>
            <a:r>
              <a:rPr lang="en-US" dirty="0"/>
              <a:t> – affects fine and gross motor skills and coordination</a:t>
            </a:r>
          </a:p>
          <a:p>
            <a:r>
              <a:rPr lang="en-US" b="1" dirty="0">
                <a:solidFill>
                  <a:schemeClr val="bg2"/>
                </a:solidFill>
              </a:rPr>
              <a:t>Dysphasia</a:t>
            </a:r>
            <a:r>
              <a:rPr lang="en-US" dirty="0"/>
              <a:t> – affects spoken language ability</a:t>
            </a:r>
          </a:p>
        </p:txBody>
      </p:sp>
      <p:sp>
        <p:nvSpPr>
          <p:cNvPr id="3" name="Title 2">
            <a:extLst>
              <a:ext uri="{FF2B5EF4-FFF2-40B4-BE49-F238E27FC236}">
                <a16:creationId xmlns:a16="http://schemas.microsoft.com/office/drawing/2014/main" id="{FF27A248-5F16-F918-411E-856964685DCC}"/>
              </a:ext>
            </a:extLst>
          </p:cNvPr>
          <p:cNvSpPr>
            <a:spLocks noGrp="1"/>
          </p:cNvSpPr>
          <p:nvPr>
            <p:ph type="title"/>
          </p:nvPr>
        </p:nvSpPr>
        <p:spPr/>
        <p:txBody>
          <a:bodyPr/>
          <a:lstStyle/>
          <a:p>
            <a:r>
              <a:rPr lang="en-US" dirty="0"/>
              <a:t>Learning Disabilities</a:t>
            </a:r>
          </a:p>
        </p:txBody>
      </p:sp>
    </p:spTree>
    <p:extLst>
      <p:ext uri="{BB962C8B-B14F-4D97-AF65-F5344CB8AC3E}">
        <p14:creationId xmlns:p14="http://schemas.microsoft.com/office/powerpoint/2010/main" val="26208237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What is dyslexia? - Kelli Sandman-Hurley">
            <a:hlinkClick r:id="" action="ppaction://media"/>
            <a:extLst>
              <a:ext uri="{FF2B5EF4-FFF2-40B4-BE49-F238E27FC236}">
                <a16:creationId xmlns:a16="http://schemas.microsoft.com/office/drawing/2014/main" id="{BFB770D2-BD16-EBE0-FCA9-162A3953EE70}"/>
              </a:ext>
            </a:extLst>
          </p:cNvPr>
          <p:cNvPicPr>
            <a:picLocks noGrp="1" noRot="1" noChangeAspect="1"/>
          </p:cNvPicPr>
          <p:nvPr>
            <p:ph idx="1"/>
            <a:videoFile r:link="rId1"/>
          </p:nvPr>
        </p:nvPicPr>
        <p:blipFill>
          <a:blip r:embed="rId4"/>
          <a:stretch>
            <a:fillRect/>
          </a:stretch>
        </p:blipFill>
        <p:spPr>
          <a:xfrm>
            <a:off x="2120864" y="1646238"/>
            <a:ext cx="7950272" cy="4491724"/>
          </a:xfrm>
          <a:prstGeom prst="rect">
            <a:avLst/>
          </a:prstGeom>
        </p:spPr>
      </p:pic>
      <p:sp>
        <p:nvSpPr>
          <p:cNvPr id="3" name="Title 2">
            <a:extLst>
              <a:ext uri="{FF2B5EF4-FFF2-40B4-BE49-F238E27FC236}">
                <a16:creationId xmlns:a16="http://schemas.microsoft.com/office/drawing/2014/main" id="{71ACB1D2-353B-D6AC-00D5-574D2A39A4F7}"/>
              </a:ext>
            </a:extLst>
          </p:cNvPr>
          <p:cNvSpPr>
            <a:spLocks noGrp="1"/>
          </p:cNvSpPr>
          <p:nvPr>
            <p:ph type="title"/>
          </p:nvPr>
        </p:nvSpPr>
        <p:spPr/>
        <p:txBody>
          <a:bodyPr/>
          <a:lstStyle/>
          <a:p>
            <a:r>
              <a:rPr lang="en-US" dirty="0"/>
              <a:t>What is dyslexia?</a:t>
            </a:r>
          </a:p>
        </p:txBody>
      </p:sp>
    </p:spTree>
    <p:extLst>
      <p:ext uri="{BB962C8B-B14F-4D97-AF65-F5344CB8AC3E}">
        <p14:creationId xmlns:p14="http://schemas.microsoft.com/office/powerpoint/2010/main" val="413062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4DFD0E-D381-F8DD-73E5-FA44390046F1}"/>
              </a:ext>
            </a:extLst>
          </p:cNvPr>
          <p:cNvSpPr>
            <a:spLocks noGrp="1"/>
          </p:cNvSpPr>
          <p:nvPr>
            <p:ph idx="1"/>
          </p:nvPr>
        </p:nvSpPr>
        <p:spPr/>
        <p:txBody>
          <a:bodyPr/>
          <a:lstStyle/>
          <a:p>
            <a:pPr marL="0" indent="0">
              <a:buNone/>
            </a:pPr>
            <a:r>
              <a:rPr lang="en-US" dirty="0"/>
              <a:t>ADHD is a developmental disorder characterized by an ongoing pattern of one or more of the following symptoms:</a:t>
            </a:r>
          </a:p>
          <a:p>
            <a:r>
              <a:rPr lang="en-US" b="1" dirty="0">
                <a:solidFill>
                  <a:schemeClr val="bg2"/>
                </a:solidFill>
              </a:rPr>
              <a:t>Inattention</a:t>
            </a:r>
            <a:r>
              <a:rPr lang="en-US" dirty="0"/>
              <a:t> – difficulty paying attention, keeping on task, or staying organized</a:t>
            </a:r>
          </a:p>
          <a:p>
            <a:r>
              <a:rPr lang="en-US" b="1" dirty="0">
                <a:solidFill>
                  <a:schemeClr val="bg2"/>
                </a:solidFill>
              </a:rPr>
              <a:t>Hyperactivity</a:t>
            </a:r>
            <a:r>
              <a:rPr lang="en-US" dirty="0"/>
              <a:t> – often moving around (including during inappropriate times), feeling restless, or talking excessively</a:t>
            </a:r>
          </a:p>
          <a:p>
            <a:r>
              <a:rPr lang="en-US" b="1" dirty="0">
                <a:solidFill>
                  <a:schemeClr val="bg2"/>
                </a:solidFill>
              </a:rPr>
              <a:t>Impulsivity</a:t>
            </a:r>
            <a:r>
              <a:rPr lang="en-US" dirty="0"/>
              <a:t> – interrupting, intruding on others, or having trouble waiting one’s turn</a:t>
            </a:r>
          </a:p>
        </p:txBody>
      </p:sp>
      <p:sp>
        <p:nvSpPr>
          <p:cNvPr id="3" name="Title 2">
            <a:extLst>
              <a:ext uri="{FF2B5EF4-FFF2-40B4-BE49-F238E27FC236}">
                <a16:creationId xmlns:a16="http://schemas.microsoft.com/office/drawing/2014/main" id="{72BE68D6-D07D-9457-5059-797F0FA84041}"/>
              </a:ext>
            </a:extLst>
          </p:cNvPr>
          <p:cNvSpPr>
            <a:spLocks noGrp="1"/>
          </p:cNvSpPr>
          <p:nvPr>
            <p:ph type="title"/>
          </p:nvPr>
        </p:nvSpPr>
        <p:spPr/>
        <p:txBody>
          <a:bodyPr/>
          <a:lstStyle/>
          <a:p>
            <a:r>
              <a:rPr lang="en-US" dirty="0"/>
              <a:t>Attention-Deficit/Hyperactivity Disorder (ADHD)</a:t>
            </a:r>
          </a:p>
        </p:txBody>
      </p:sp>
    </p:spTree>
    <p:extLst>
      <p:ext uri="{BB962C8B-B14F-4D97-AF65-F5344CB8AC3E}">
        <p14:creationId xmlns:p14="http://schemas.microsoft.com/office/powerpoint/2010/main" val="3790890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What ADHD Feels Like">
            <a:hlinkClick r:id="" action="ppaction://media"/>
            <a:extLst>
              <a:ext uri="{FF2B5EF4-FFF2-40B4-BE49-F238E27FC236}">
                <a16:creationId xmlns:a16="http://schemas.microsoft.com/office/drawing/2014/main" id="{445EA344-A22D-1346-D6F3-D97AFFCBCF8A}"/>
              </a:ext>
            </a:extLst>
          </p:cNvPr>
          <p:cNvPicPr>
            <a:picLocks noGrp="1" noRot="1" noChangeAspect="1"/>
          </p:cNvPicPr>
          <p:nvPr>
            <p:ph idx="1"/>
            <a:videoFile r:link="rId1"/>
          </p:nvPr>
        </p:nvPicPr>
        <p:blipFill>
          <a:blip r:embed="rId4"/>
          <a:stretch>
            <a:fillRect/>
          </a:stretch>
        </p:blipFill>
        <p:spPr>
          <a:xfrm>
            <a:off x="2214563" y="1646238"/>
            <a:ext cx="7769225" cy="4389437"/>
          </a:xfrm>
          <a:prstGeom prst="rect">
            <a:avLst/>
          </a:prstGeom>
        </p:spPr>
      </p:pic>
      <p:sp>
        <p:nvSpPr>
          <p:cNvPr id="3" name="Title 2">
            <a:extLst>
              <a:ext uri="{FF2B5EF4-FFF2-40B4-BE49-F238E27FC236}">
                <a16:creationId xmlns:a16="http://schemas.microsoft.com/office/drawing/2014/main" id="{53B735A8-A8E4-145D-15EC-305E9AC4A3EF}"/>
              </a:ext>
            </a:extLst>
          </p:cNvPr>
          <p:cNvSpPr>
            <a:spLocks noGrp="1"/>
          </p:cNvSpPr>
          <p:nvPr>
            <p:ph type="title"/>
          </p:nvPr>
        </p:nvSpPr>
        <p:spPr/>
        <p:txBody>
          <a:bodyPr/>
          <a:lstStyle/>
          <a:p>
            <a:r>
              <a:rPr lang="en-US" dirty="0"/>
              <a:t>What ADHD Feels Like</a:t>
            </a:r>
          </a:p>
        </p:txBody>
      </p:sp>
    </p:spTree>
    <p:extLst>
      <p:ext uri="{BB962C8B-B14F-4D97-AF65-F5344CB8AC3E}">
        <p14:creationId xmlns:p14="http://schemas.microsoft.com/office/powerpoint/2010/main" val="264591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03753D-B67D-321E-41F3-6AA36A6ACB58}"/>
              </a:ext>
            </a:extLst>
          </p:cNvPr>
          <p:cNvSpPr>
            <a:spLocks noGrp="1"/>
          </p:cNvSpPr>
          <p:nvPr>
            <p:ph idx="1"/>
          </p:nvPr>
        </p:nvSpPr>
        <p:spPr/>
        <p:txBody>
          <a:bodyPr/>
          <a:lstStyle/>
          <a:p>
            <a:pPr marL="0" indent="0">
              <a:buNone/>
            </a:pPr>
            <a:r>
              <a:rPr lang="en-US" dirty="0"/>
              <a:t>A neurological and developmental disorder that affects how people interact with others, communicate, learn, and behave. Autism is known as a “spectrum” disorder because </a:t>
            </a:r>
            <a:r>
              <a:rPr lang="en-US" b="1" dirty="0">
                <a:solidFill>
                  <a:schemeClr val="bg2"/>
                </a:solidFill>
              </a:rPr>
              <a:t>people with autism have a range of characteristics, needs, strengths, and challenges</a:t>
            </a:r>
            <a:r>
              <a:rPr lang="en-US" dirty="0"/>
              <a:t>.</a:t>
            </a:r>
          </a:p>
          <a:p>
            <a:pPr marL="0" indent="0">
              <a:buNone/>
            </a:pPr>
            <a:r>
              <a:rPr lang="en-US" dirty="0"/>
              <a:t>Some symptoms may include:</a:t>
            </a:r>
          </a:p>
          <a:p>
            <a:r>
              <a:rPr lang="en-US" dirty="0"/>
              <a:t>Difficulty with social communication and interaction with other people</a:t>
            </a:r>
          </a:p>
          <a:p>
            <a:r>
              <a:rPr lang="en-US" dirty="0"/>
              <a:t>Restricted interests and repetitive behaviors</a:t>
            </a:r>
          </a:p>
          <a:p>
            <a:r>
              <a:rPr lang="en-US" dirty="0"/>
              <a:t>Symptoms that affect their ability to function in school, work, and other areas of life</a:t>
            </a:r>
          </a:p>
        </p:txBody>
      </p:sp>
      <p:sp>
        <p:nvSpPr>
          <p:cNvPr id="3" name="Title 2">
            <a:extLst>
              <a:ext uri="{FF2B5EF4-FFF2-40B4-BE49-F238E27FC236}">
                <a16:creationId xmlns:a16="http://schemas.microsoft.com/office/drawing/2014/main" id="{CD89D27F-3D56-1250-B371-2A046F9FB308}"/>
              </a:ext>
            </a:extLst>
          </p:cNvPr>
          <p:cNvSpPr>
            <a:spLocks noGrp="1"/>
          </p:cNvSpPr>
          <p:nvPr>
            <p:ph type="title"/>
          </p:nvPr>
        </p:nvSpPr>
        <p:spPr/>
        <p:txBody>
          <a:bodyPr/>
          <a:lstStyle/>
          <a:p>
            <a:r>
              <a:rPr lang="en-US" dirty="0"/>
              <a:t>Autism Spectrum Disorder (ASD)</a:t>
            </a:r>
          </a:p>
        </p:txBody>
      </p:sp>
    </p:spTree>
    <p:extLst>
      <p:ext uri="{BB962C8B-B14F-4D97-AF65-F5344CB8AC3E}">
        <p14:creationId xmlns:p14="http://schemas.microsoft.com/office/powerpoint/2010/main" val="276283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What is Autism? | Quick Learner">
            <a:hlinkClick r:id="" action="ppaction://media"/>
            <a:extLst>
              <a:ext uri="{FF2B5EF4-FFF2-40B4-BE49-F238E27FC236}">
                <a16:creationId xmlns:a16="http://schemas.microsoft.com/office/drawing/2014/main" id="{86998E30-F653-CD38-DE2F-8A8B83EE8B53}"/>
              </a:ext>
            </a:extLst>
          </p:cNvPr>
          <p:cNvPicPr>
            <a:picLocks noGrp="1" noRot="1" noChangeAspect="1"/>
          </p:cNvPicPr>
          <p:nvPr>
            <p:ph idx="1"/>
            <a:videoFile r:link="rId1"/>
          </p:nvPr>
        </p:nvPicPr>
        <p:blipFill>
          <a:blip r:embed="rId4"/>
          <a:stretch>
            <a:fillRect/>
          </a:stretch>
        </p:blipFill>
        <p:spPr>
          <a:xfrm>
            <a:off x="2214563" y="1646238"/>
            <a:ext cx="7769225" cy="4389437"/>
          </a:xfrm>
          <a:prstGeom prst="rect">
            <a:avLst/>
          </a:prstGeom>
        </p:spPr>
      </p:pic>
      <p:sp>
        <p:nvSpPr>
          <p:cNvPr id="3" name="Title 2">
            <a:extLst>
              <a:ext uri="{FF2B5EF4-FFF2-40B4-BE49-F238E27FC236}">
                <a16:creationId xmlns:a16="http://schemas.microsoft.com/office/drawing/2014/main" id="{77AE63DB-09EA-0BAF-AE92-EFE5AAE24145}"/>
              </a:ext>
            </a:extLst>
          </p:cNvPr>
          <p:cNvSpPr>
            <a:spLocks noGrp="1"/>
          </p:cNvSpPr>
          <p:nvPr>
            <p:ph type="title"/>
          </p:nvPr>
        </p:nvSpPr>
        <p:spPr/>
        <p:txBody>
          <a:bodyPr/>
          <a:lstStyle/>
          <a:p>
            <a:r>
              <a:rPr lang="en-US" dirty="0"/>
              <a:t>What is Autism?</a:t>
            </a:r>
          </a:p>
        </p:txBody>
      </p:sp>
    </p:spTree>
    <p:extLst>
      <p:ext uri="{BB962C8B-B14F-4D97-AF65-F5344CB8AC3E}">
        <p14:creationId xmlns:p14="http://schemas.microsoft.com/office/powerpoint/2010/main" val="288306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BBE3E3-859E-47F0-CC31-26652F42569D}"/>
              </a:ext>
            </a:extLst>
          </p:cNvPr>
          <p:cNvSpPr>
            <a:spLocks noGrp="1"/>
          </p:cNvSpPr>
          <p:nvPr>
            <p:ph type="title"/>
          </p:nvPr>
        </p:nvSpPr>
        <p:spPr/>
        <p:txBody>
          <a:bodyPr/>
          <a:lstStyle/>
          <a:p>
            <a:r>
              <a:rPr lang="en-US" dirty="0"/>
              <a:t>Living with Trauma</a:t>
            </a:r>
          </a:p>
        </p:txBody>
      </p:sp>
      <p:sp>
        <p:nvSpPr>
          <p:cNvPr id="2" name="Content Placeholder 1">
            <a:extLst>
              <a:ext uri="{FF2B5EF4-FFF2-40B4-BE49-F238E27FC236}">
                <a16:creationId xmlns:a16="http://schemas.microsoft.com/office/drawing/2014/main" id="{154BD622-F190-8350-7052-02E29D2FF70C}"/>
              </a:ext>
            </a:extLst>
          </p:cNvPr>
          <p:cNvSpPr>
            <a:spLocks noGrp="1"/>
          </p:cNvSpPr>
          <p:nvPr>
            <p:ph sz="half" idx="1"/>
          </p:nvPr>
        </p:nvSpPr>
        <p:spPr/>
        <p:txBody>
          <a:bodyPr>
            <a:normAutofit/>
          </a:bodyPr>
          <a:lstStyle/>
          <a:p>
            <a:pPr marL="0" indent="0">
              <a:buNone/>
            </a:pPr>
            <a:r>
              <a:rPr lang="en-US" b="1" dirty="0">
                <a:solidFill>
                  <a:schemeClr val="bg2"/>
                </a:solidFill>
              </a:rPr>
              <a:t>Adverse Childhood Experiences (ACES) </a:t>
            </a:r>
            <a:r>
              <a:rPr lang="en-US" dirty="0"/>
              <a:t>are potentially traumatic events that occur in childhood. </a:t>
            </a:r>
          </a:p>
          <a:p>
            <a:r>
              <a:rPr lang="en-US" dirty="0"/>
              <a:t>These experiences can have long-term negative impacts on a young person’s health, opportunity, and well-being.</a:t>
            </a:r>
          </a:p>
          <a:p>
            <a:r>
              <a:rPr lang="en-US" dirty="0"/>
              <a:t>Trauma is a more common experience than previously thought therefore it is likely to encounter youth who have had traumatic experiences.</a:t>
            </a:r>
          </a:p>
          <a:p>
            <a:pPr marL="0" indent="0">
              <a:buNone/>
            </a:pPr>
            <a:r>
              <a:rPr lang="en-US" b="1" i="1" dirty="0">
                <a:solidFill>
                  <a:schemeClr val="tx2"/>
                </a:solidFill>
              </a:rPr>
              <a:t>Trauma-informed approach </a:t>
            </a:r>
            <a:r>
              <a:rPr lang="en-US" i="1" dirty="0"/>
              <a:t>is a model for support that will be covered in Module 3.</a:t>
            </a:r>
          </a:p>
        </p:txBody>
      </p:sp>
      <p:pic>
        <p:nvPicPr>
          <p:cNvPr id="1026" name="Picture 2">
            <a:extLst>
              <a:ext uri="{FF2B5EF4-FFF2-40B4-BE49-F238E27FC236}">
                <a16:creationId xmlns:a16="http://schemas.microsoft.com/office/drawing/2014/main" id="{0C6D37E4-76E0-A2B9-2894-83F2ED8A408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608558" y="477672"/>
            <a:ext cx="5110079" cy="5648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213876"/>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A1F02-9427-D0DB-1A07-A7517534841F}"/>
              </a:ext>
            </a:extLst>
          </p:cNvPr>
          <p:cNvSpPr>
            <a:spLocks noGrp="1"/>
          </p:cNvSpPr>
          <p:nvPr>
            <p:ph type="title"/>
          </p:nvPr>
        </p:nvSpPr>
        <p:spPr/>
        <p:txBody>
          <a:bodyPr/>
          <a:lstStyle/>
          <a:p>
            <a:r>
              <a:rPr lang="en-US" dirty="0"/>
              <a:t>So, what can youth service workers do?</a:t>
            </a:r>
          </a:p>
        </p:txBody>
      </p:sp>
      <p:sp>
        <p:nvSpPr>
          <p:cNvPr id="3" name="Text Placeholder 2">
            <a:extLst>
              <a:ext uri="{FF2B5EF4-FFF2-40B4-BE49-F238E27FC236}">
                <a16:creationId xmlns:a16="http://schemas.microsoft.com/office/drawing/2014/main" id="{DE7C265C-9F56-CC9D-53CF-655BB3E5A8A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846314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E0CEEC-3D4B-63FB-0B99-761656B827B3}"/>
              </a:ext>
            </a:extLst>
          </p:cNvPr>
          <p:cNvSpPr>
            <a:spLocks noGrp="1"/>
          </p:cNvSpPr>
          <p:nvPr>
            <p:ph type="title"/>
          </p:nvPr>
        </p:nvSpPr>
        <p:spPr/>
        <p:txBody>
          <a:bodyPr>
            <a:normAutofit/>
          </a:bodyPr>
          <a:lstStyle/>
          <a:p>
            <a:r>
              <a:rPr lang="en-US" dirty="0"/>
              <a:t>Strategies for Inclusive Environments</a:t>
            </a:r>
          </a:p>
        </p:txBody>
      </p:sp>
      <p:pic>
        <p:nvPicPr>
          <p:cNvPr id="8" name="Content Placeholder 7">
            <a:extLst>
              <a:ext uri="{FF2B5EF4-FFF2-40B4-BE49-F238E27FC236}">
                <a16:creationId xmlns:a16="http://schemas.microsoft.com/office/drawing/2014/main" id="{B2A9BB22-5136-0AE1-79C4-BEB6F510329B}"/>
              </a:ext>
            </a:extLst>
          </p:cNvPr>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838200" y="1737360"/>
            <a:ext cx="5181600" cy="3459356"/>
          </a:xfrm>
        </p:spPr>
      </p:pic>
      <p:sp>
        <p:nvSpPr>
          <p:cNvPr id="6" name="Content Placeholder 5">
            <a:extLst>
              <a:ext uri="{FF2B5EF4-FFF2-40B4-BE49-F238E27FC236}">
                <a16:creationId xmlns:a16="http://schemas.microsoft.com/office/drawing/2014/main" id="{8FEF18C4-8E3D-4993-97F9-9713536136EE}"/>
              </a:ext>
            </a:extLst>
          </p:cNvPr>
          <p:cNvSpPr>
            <a:spLocks noGrp="1"/>
          </p:cNvSpPr>
          <p:nvPr>
            <p:ph sz="half" idx="2"/>
          </p:nvPr>
        </p:nvSpPr>
        <p:spPr/>
        <p:txBody>
          <a:bodyPr/>
          <a:lstStyle/>
          <a:p>
            <a:pPr marL="0" indent="0">
              <a:buNone/>
            </a:pPr>
            <a:r>
              <a:rPr lang="en-US" dirty="0"/>
              <a:t>These are easy-to-apply strategies that can be used in many settings with young people to create welcoming, nurturing environments:</a:t>
            </a:r>
          </a:p>
          <a:p>
            <a:r>
              <a:rPr lang="en-US" dirty="0"/>
              <a:t>Group Agreements</a:t>
            </a:r>
          </a:p>
          <a:p>
            <a:r>
              <a:rPr lang="en-US" dirty="0"/>
              <a:t>Transparency and Predictability</a:t>
            </a:r>
          </a:p>
          <a:p>
            <a:r>
              <a:rPr lang="en-US" dirty="0"/>
              <a:t>Comfort Corner</a:t>
            </a:r>
          </a:p>
          <a:p>
            <a:endParaRPr lang="en-US" dirty="0"/>
          </a:p>
        </p:txBody>
      </p:sp>
    </p:spTree>
    <p:extLst>
      <p:ext uri="{BB962C8B-B14F-4D97-AF65-F5344CB8AC3E}">
        <p14:creationId xmlns:p14="http://schemas.microsoft.com/office/powerpoint/2010/main" val="3506394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8DF438-D46A-2AD1-0024-BB36CCBF6C2D}"/>
              </a:ext>
            </a:extLst>
          </p:cNvPr>
          <p:cNvSpPr>
            <a:spLocks noGrp="1"/>
          </p:cNvSpPr>
          <p:nvPr>
            <p:ph idx="1"/>
          </p:nvPr>
        </p:nvSpPr>
        <p:spPr/>
        <p:txBody>
          <a:bodyPr>
            <a:normAutofit fontScale="92500" lnSpcReduction="10000"/>
          </a:bodyPr>
          <a:lstStyle/>
          <a:p>
            <a:pPr marL="0" indent="0">
              <a:buNone/>
            </a:pPr>
            <a:r>
              <a:rPr lang="en-US" b="1" dirty="0"/>
              <a:t>A set of behaviors or expectations for creating a safe and supportive learning environment. </a:t>
            </a:r>
          </a:p>
          <a:p>
            <a:pPr marL="0" indent="0">
              <a:buNone/>
            </a:pPr>
            <a:r>
              <a:rPr lang="en-US" b="1" dirty="0">
                <a:solidFill>
                  <a:schemeClr val="tx2"/>
                </a:solidFill>
              </a:rPr>
              <a:t>Impact: </a:t>
            </a:r>
            <a:r>
              <a:rPr lang="en-US" dirty="0"/>
              <a:t>Can help to foster a sense of belonging, increase youth participation, decrease disruptions, and minimize judgmental comments.</a:t>
            </a:r>
          </a:p>
          <a:p>
            <a:pPr marL="0" indent="0">
              <a:buNone/>
            </a:pPr>
            <a:r>
              <a:rPr lang="en-US" b="1" dirty="0">
                <a:solidFill>
                  <a:schemeClr val="tx2"/>
                </a:solidFill>
              </a:rPr>
              <a:t>How to Implement:</a:t>
            </a:r>
          </a:p>
          <a:p>
            <a:r>
              <a:rPr lang="en-US" dirty="0"/>
              <a:t>Collect input from all group members when creating the list of agreements</a:t>
            </a:r>
          </a:p>
          <a:p>
            <a:r>
              <a:rPr lang="en-US" dirty="0"/>
              <a:t>Allow members to work through disagreements and collaborate to achieve buy-in</a:t>
            </a:r>
          </a:p>
          <a:p>
            <a:r>
              <a:rPr lang="en-US" dirty="0"/>
              <a:t>Post the agreements in a visible location and refer to them often</a:t>
            </a:r>
          </a:p>
          <a:p>
            <a:r>
              <a:rPr lang="en-US" dirty="0"/>
              <a:t>Model the behaviors and encourage group members to hold each other accountable</a:t>
            </a:r>
          </a:p>
        </p:txBody>
      </p:sp>
      <p:sp>
        <p:nvSpPr>
          <p:cNvPr id="3" name="Title 2">
            <a:extLst>
              <a:ext uri="{FF2B5EF4-FFF2-40B4-BE49-F238E27FC236}">
                <a16:creationId xmlns:a16="http://schemas.microsoft.com/office/drawing/2014/main" id="{1457A8DD-2F35-EEA8-1D4B-9CC06F83B67B}"/>
              </a:ext>
            </a:extLst>
          </p:cNvPr>
          <p:cNvSpPr>
            <a:spLocks noGrp="1"/>
          </p:cNvSpPr>
          <p:nvPr>
            <p:ph type="title"/>
          </p:nvPr>
        </p:nvSpPr>
        <p:spPr/>
        <p:txBody>
          <a:bodyPr/>
          <a:lstStyle/>
          <a:p>
            <a:r>
              <a:rPr lang="en-US" dirty="0"/>
              <a:t>Group Agreements</a:t>
            </a:r>
          </a:p>
        </p:txBody>
      </p:sp>
    </p:spTree>
    <p:extLst>
      <p:ext uri="{BB962C8B-B14F-4D97-AF65-F5344CB8AC3E}">
        <p14:creationId xmlns:p14="http://schemas.microsoft.com/office/powerpoint/2010/main" val="2951602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C7D7E-35A2-A93E-836B-81C986E9354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B7F960-734F-33E2-D256-E3AEB56314FA}"/>
              </a:ext>
            </a:extLst>
          </p:cNvPr>
          <p:cNvSpPr>
            <a:spLocks noGrp="1"/>
          </p:cNvSpPr>
          <p:nvPr>
            <p:ph idx="1"/>
          </p:nvPr>
        </p:nvSpPr>
        <p:spPr/>
        <p:txBody>
          <a:bodyPr>
            <a:normAutofit fontScale="92500" lnSpcReduction="10000"/>
          </a:bodyPr>
          <a:lstStyle/>
          <a:p>
            <a:pPr marL="0" indent="0">
              <a:buNone/>
            </a:pPr>
            <a:r>
              <a:rPr lang="en-US" b="1" dirty="0"/>
              <a:t>Use of clear program structures, communication, and routines to establish a safe environment. </a:t>
            </a:r>
          </a:p>
          <a:p>
            <a:pPr marL="0" indent="0">
              <a:buNone/>
            </a:pPr>
            <a:r>
              <a:rPr lang="en-US" b="1" dirty="0">
                <a:solidFill>
                  <a:schemeClr val="tx2"/>
                </a:solidFill>
              </a:rPr>
              <a:t>Share the Schedule: </a:t>
            </a:r>
            <a:r>
              <a:rPr lang="en-US" dirty="0"/>
              <a:t>Young people feel comfortable when they know what to expect. It also allows them time to anticipate and prepare for activities or topics that may be uncomfortable.</a:t>
            </a:r>
          </a:p>
          <a:p>
            <a:pPr marL="0" indent="0">
              <a:buNone/>
            </a:pPr>
            <a:r>
              <a:rPr lang="en-US" b="1" dirty="0">
                <a:solidFill>
                  <a:schemeClr val="tx2"/>
                </a:solidFill>
              </a:rPr>
              <a:t>Ease Transitions: </a:t>
            </a:r>
            <a:r>
              <a:rPr lang="en-US" dirty="0"/>
              <a:t>Rapid transitions between activities can be difficult for young people with learning disabilities, ADHD, and autism. Allow time for young people to transition and provide alerts (5-minute warning) or extra time to adjust.</a:t>
            </a:r>
          </a:p>
          <a:p>
            <a:pPr marL="0" indent="0">
              <a:buNone/>
            </a:pPr>
            <a:r>
              <a:rPr lang="en-US" b="1" dirty="0">
                <a:solidFill>
                  <a:schemeClr val="tx2"/>
                </a:solidFill>
              </a:rPr>
              <a:t>Room Setup: </a:t>
            </a:r>
            <a:r>
              <a:rPr lang="en-US" dirty="0"/>
              <a:t>The layout of a space can also be conducive to learning and comfort. Consider how materials and equipment are organized to accommodate different abilities and make commonly used items easy to access when possible.</a:t>
            </a:r>
          </a:p>
        </p:txBody>
      </p:sp>
      <p:sp>
        <p:nvSpPr>
          <p:cNvPr id="3" name="Title 2">
            <a:extLst>
              <a:ext uri="{FF2B5EF4-FFF2-40B4-BE49-F238E27FC236}">
                <a16:creationId xmlns:a16="http://schemas.microsoft.com/office/drawing/2014/main" id="{E6ACD764-0C01-2134-11E0-0D345C070E3A}"/>
              </a:ext>
            </a:extLst>
          </p:cNvPr>
          <p:cNvSpPr>
            <a:spLocks noGrp="1"/>
          </p:cNvSpPr>
          <p:nvPr>
            <p:ph type="title"/>
          </p:nvPr>
        </p:nvSpPr>
        <p:spPr/>
        <p:txBody>
          <a:bodyPr/>
          <a:lstStyle/>
          <a:p>
            <a:r>
              <a:rPr lang="en-US" dirty="0"/>
              <a:t>Transparency and Predictability</a:t>
            </a:r>
          </a:p>
        </p:txBody>
      </p:sp>
    </p:spTree>
    <p:extLst>
      <p:ext uri="{BB962C8B-B14F-4D97-AF65-F5344CB8AC3E}">
        <p14:creationId xmlns:p14="http://schemas.microsoft.com/office/powerpoint/2010/main" val="14996606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EC2F4-8FF4-748C-A515-44D2856E30CE}"/>
              </a:ext>
            </a:extLst>
          </p:cNvPr>
          <p:cNvSpPr>
            <a:spLocks noGrp="1"/>
          </p:cNvSpPr>
          <p:nvPr>
            <p:ph type="title"/>
          </p:nvPr>
        </p:nvSpPr>
        <p:spPr/>
        <p:txBody>
          <a:bodyPr/>
          <a:lstStyle/>
          <a:p>
            <a:r>
              <a:rPr lang="en-US" dirty="0"/>
              <a:t>Comfort Corner </a:t>
            </a:r>
          </a:p>
        </p:txBody>
      </p:sp>
      <p:sp>
        <p:nvSpPr>
          <p:cNvPr id="3" name="Content Placeholder 2">
            <a:extLst>
              <a:ext uri="{FF2B5EF4-FFF2-40B4-BE49-F238E27FC236}">
                <a16:creationId xmlns:a16="http://schemas.microsoft.com/office/drawing/2014/main" id="{539F23C5-82D3-2D61-978D-376B39BFB77F}"/>
              </a:ext>
            </a:extLst>
          </p:cNvPr>
          <p:cNvSpPr>
            <a:spLocks noGrp="1"/>
          </p:cNvSpPr>
          <p:nvPr>
            <p:ph sz="half" idx="1"/>
          </p:nvPr>
        </p:nvSpPr>
        <p:spPr/>
        <p:txBody>
          <a:bodyPr>
            <a:normAutofit lnSpcReduction="10000"/>
          </a:bodyPr>
          <a:lstStyle/>
          <a:p>
            <a:pPr marL="0" indent="0">
              <a:buNone/>
            </a:pPr>
            <a:r>
              <a:rPr lang="en-US" b="1" dirty="0"/>
              <a:t>A space within the program area where young people can go to calm and regulate themselves.</a:t>
            </a:r>
          </a:p>
          <a:p>
            <a:r>
              <a:rPr lang="en-US" dirty="0"/>
              <a:t>This “quieter zone” is a </a:t>
            </a:r>
            <a:r>
              <a:rPr lang="en-US" b="1" dirty="0">
                <a:solidFill>
                  <a:schemeClr val="tx2"/>
                </a:solidFill>
              </a:rPr>
              <a:t>space to refocus </a:t>
            </a:r>
            <a:r>
              <a:rPr lang="en-US" dirty="0"/>
              <a:t>or process when youth get overwhelmed.</a:t>
            </a:r>
          </a:p>
          <a:p>
            <a:r>
              <a:rPr lang="en-US" dirty="0"/>
              <a:t>It can be stationary with items that stay in the corner, or organizations may create more </a:t>
            </a:r>
            <a:r>
              <a:rPr lang="en-US" b="1" dirty="0">
                <a:solidFill>
                  <a:schemeClr val="tx2"/>
                </a:solidFill>
              </a:rPr>
              <a:t>portable options </a:t>
            </a:r>
            <a:r>
              <a:rPr lang="en-US" dirty="0"/>
              <a:t>depending on their sites</a:t>
            </a:r>
          </a:p>
          <a:p>
            <a:pPr lvl="1"/>
            <a:r>
              <a:rPr lang="en-US" dirty="0"/>
              <a:t>For example, on a field trip, there might be a reserved seat at the front of a bus with headphones for anyone who wants a quieter ride.</a:t>
            </a:r>
          </a:p>
        </p:txBody>
      </p:sp>
      <p:pic>
        <p:nvPicPr>
          <p:cNvPr id="2050" name="Picture 2" descr="Effectively Implement a Calm Corner in your Classroom in 6 Steps￼ - The  Social Emotional Teacher">
            <a:extLst>
              <a:ext uri="{FF2B5EF4-FFF2-40B4-BE49-F238E27FC236}">
                <a16:creationId xmlns:a16="http://schemas.microsoft.com/office/drawing/2014/main" id="{D8C8AFC0-8287-70E5-0C37-7E8C5E9B87A9}"/>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a:ext>
            </a:extLst>
          </a:blip>
          <a:srcRect/>
          <a:stretch>
            <a:fillRect/>
          </a:stretch>
        </p:blipFill>
        <p:spPr bwMode="auto">
          <a:xfrm>
            <a:off x="7110732" y="1528550"/>
            <a:ext cx="2292823" cy="22928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descr="calm corner for middle school ideas">
            <a:extLst>
              <a:ext uri="{FF2B5EF4-FFF2-40B4-BE49-F238E27FC236}">
                <a16:creationId xmlns:a16="http://schemas.microsoft.com/office/drawing/2014/main" id="{AAA8E894-C5CC-8801-F796-244DB284048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620238" y="2409383"/>
            <a:ext cx="2037447" cy="36215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4" name="Picture 6" descr="Our school offers a variety of spaces where our students can relax,  connect, and focus. Whether it's a quiet corner for studying or an open  area for group activities, these thoughtfully designed">
            <a:extLst>
              <a:ext uri="{FF2B5EF4-FFF2-40B4-BE49-F238E27FC236}">
                <a16:creationId xmlns:a16="http://schemas.microsoft.com/office/drawing/2014/main" id="{1C32660D-25DF-498C-5D3E-CDCDCA1C370C}"/>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a:stretch/>
        </p:blipFill>
        <p:spPr bwMode="auto">
          <a:xfrm>
            <a:off x="7384756" y="4103426"/>
            <a:ext cx="1681611" cy="22928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8271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A6D57-10D5-B05E-ABD4-FD3EF9F4BC7D}"/>
              </a:ext>
            </a:extLst>
          </p:cNvPr>
          <p:cNvSpPr>
            <a:spLocks noGrp="1"/>
          </p:cNvSpPr>
          <p:nvPr>
            <p:ph type="title"/>
          </p:nvPr>
        </p:nvSpPr>
        <p:spPr/>
        <p:txBody>
          <a:bodyPr/>
          <a:lstStyle/>
          <a:p>
            <a:r>
              <a:rPr lang="en-US" dirty="0"/>
              <a:t>How do we know if youth are “on-track” with development?</a:t>
            </a:r>
          </a:p>
        </p:txBody>
      </p:sp>
      <p:sp>
        <p:nvSpPr>
          <p:cNvPr id="3" name="Text Placeholder 2">
            <a:extLst>
              <a:ext uri="{FF2B5EF4-FFF2-40B4-BE49-F238E27FC236}">
                <a16:creationId xmlns:a16="http://schemas.microsoft.com/office/drawing/2014/main" id="{8ED7CB74-5EDE-AF5B-DF82-AA70BFB2B501}"/>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16696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1EB08-BBCA-2B58-5F83-629ABA971660}"/>
              </a:ext>
            </a:extLst>
          </p:cNvPr>
          <p:cNvSpPr>
            <a:spLocks noGrp="1"/>
          </p:cNvSpPr>
          <p:nvPr>
            <p:ph type="title"/>
          </p:nvPr>
        </p:nvSpPr>
        <p:spPr/>
        <p:txBody>
          <a:bodyPr/>
          <a:lstStyle/>
          <a:p>
            <a:r>
              <a:rPr lang="en-US" dirty="0"/>
              <a:t>Tasks of Adolescent Development</a:t>
            </a:r>
          </a:p>
        </p:txBody>
      </p:sp>
      <p:sp>
        <p:nvSpPr>
          <p:cNvPr id="3" name="Content Placeholder 2">
            <a:extLst>
              <a:ext uri="{FF2B5EF4-FFF2-40B4-BE49-F238E27FC236}">
                <a16:creationId xmlns:a16="http://schemas.microsoft.com/office/drawing/2014/main" id="{43ABCF2E-087E-54A0-5A7B-CC02E8387040}"/>
              </a:ext>
            </a:extLst>
          </p:cNvPr>
          <p:cNvSpPr>
            <a:spLocks noGrp="1"/>
          </p:cNvSpPr>
          <p:nvPr>
            <p:ph sz="half" idx="1"/>
          </p:nvPr>
        </p:nvSpPr>
        <p:spPr/>
        <p:txBody>
          <a:bodyPr/>
          <a:lstStyle/>
          <a:p>
            <a:pPr marL="457200" indent="-457200">
              <a:buFont typeface="+mj-lt"/>
              <a:buAutoNum type="arabicPeriod"/>
            </a:pPr>
            <a:r>
              <a:rPr lang="en-US" dirty="0"/>
              <a:t>Adjust to sexually maturing bodies and feelings</a:t>
            </a:r>
          </a:p>
          <a:p>
            <a:pPr marL="457200" indent="-457200">
              <a:buFont typeface="+mj-lt"/>
              <a:buAutoNum type="arabicPeriod"/>
            </a:pPr>
            <a:r>
              <a:rPr lang="en-US" sz="2000" dirty="0">
                <a:latin typeface="Noto Sans" panose="020B0502040504020204" pitchFamily="34" charset="0"/>
                <a:ea typeface="Noto Sans" panose="020B0502040504020204" pitchFamily="34" charset="0"/>
                <a:cs typeface="Noto Sans" panose="020B0502040504020204" pitchFamily="34" charset="0"/>
              </a:rPr>
              <a:t>Develop and apply abstract thinking skills</a:t>
            </a:r>
            <a:endParaRPr lang="en-US" dirty="0"/>
          </a:p>
          <a:p>
            <a:pPr marL="457200" indent="-457200">
              <a:buFont typeface="+mj-lt"/>
              <a:buAutoNum type="arabicPeriod"/>
            </a:pPr>
            <a:r>
              <a:rPr lang="en-US" sz="2000" dirty="0">
                <a:latin typeface="Noto Sans" panose="020B0502040504020204" pitchFamily="34" charset="0"/>
                <a:ea typeface="Noto Sans" panose="020B0502040504020204" pitchFamily="34" charset="0"/>
                <a:cs typeface="Noto Sans" panose="020B0502040504020204" pitchFamily="34" charset="0"/>
              </a:rPr>
              <a:t>Develop and apply new perspective on human relationships</a:t>
            </a:r>
          </a:p>
          <a:p>
            <a:pPr marL="457200" indent="-457200">
              <a:buFont typeface="+mj-lt"/>
              <a:buAutoNum type="arabicPeriod"/>
            </a:pPr>
            <a:r>
              <a:rPr lang="en-US" sz="2000" dirty="0">
                <a:latin typeface="Noto Sans" panose="020B0502040504020204" pitchFamily="34" charset="0"/>
                <a:ea typeface="Noto Sans" panose="020B0502040504020204" pitchFamily="34" charset="0"/>
                <a:cs typeface="Noto Sans" panose="020B0502040504020204" pitchFamily="34" charset="0"/>
              </a:rPr>
              <a:t>Develop and apply new coping skills in areas such as decision making, problem solving, and conflict resolution</a:t>
            </a:r>
          </a:p>
          <a:p>
            <a:pPr marL="457200" indent="-457200">
              <a:buFont typeface="+mj-lt"/>
              <a:buAutoNum type="arabicPeriod"/>
            </a:pPr>
            <a:r>
              <a:rPr lang="en-US" sz="2000" dirty="0">
                <a:latin typeface="Noto Sans" panose="020B0502040504020204" pitchFamily="34" charset="0"/>
                <a:ea typeface="Noto Sans" panose="020B0502040504020204" pitchFamily="34" charset="0"/>
                <a:cs typeface="Noto Sans" panose="020B0502040504020204" pitchFamily="34" charset="0"/>
              </a:rPr>
              <a:t>Identify meaningful moral standards, values, and belief systems</a:t>
            </a:r>
            <a:endParaRPr lang="en-US" dirty="0"/>
          </a:p>
        </p:txBody>
      </p:sp>
      <p:sp>
        <p:nvSpPr>
          <p:cNvPr id="4" name="Content Placeholder 3">
            <a:extLst>
              <a:ext uri="{FF2B5EF4-FFF2-40B4-BE49-F238E27FC236}">
                <a16:creationId xmlns:a16="http://schemas.microsoft.com/office/drawing/2014/main" id="{4B610205-C67F-93D9-078F-CDD48BB61B57}"/>
              </a:ext>
            </a:extLst>
          </p:cNvPr>
          <p:cNvSpPr>
            <a:spLocks noGrp="1"/>
          </p:cNvSpPr>
          <p:nvPr>
            <p:ph sz="half" idx="2"/>
          </p:nvPr>
        </p:nvSpPr>
        <p:spPr/>
        <p:txBody>
          <a:bodyPr/>
          <a:lstStyle/>
          <a:p>
            <a:pPr marL="457200" indent="-457200">
              <a:buFont typeface="+mj-lt"/>
              <a:buAutoNum type="arabicPeriod" startAt="6"/>
            </a:pPr>
            <a:r>
              <a:rPr lang="en-US" dirty="0"/>
              <a:t>Understand and express more complex emotional experiences</a:t>
            </a:r>
          </a:p>
          <a:p>
            <a:pPr marL="457200" indent="-457200">
              <a:buFont typeface="+mj-lt"/>
              <a:buAutoNum type="arabicPeriod" startAt="6"/>
            </a:pPr>
            <a:r>
              <a:rPr lang="en-US" sz="2000" dirty="0">
                <a:latin typeface="Noto Sans" panose="020B0502040504020204" pitchFamily="34" charset="0"/>
                <a:ea typeface="Noto Sans" panose="020B0502040504020204" pitchFamily="34" charset="0"/>
                <a:cs typeface="Noto Sans" panose="020B0502040504020204" pitchFamily="34" charset="0"/>
              </a:rPr>
              <a:t>Form friendships that are mutually close and supportive</a:t>
            </a:r>
          </a:p>
          <a:p>
            <a:pPr marL="457200" indent="-457200">
              <a:buFont typeface="+mj-lt"/>
              <a:buAutoNum type="arabicPeriod" startAt="6"/>
            </a:pPr>
            <a:r>
              <a:rPr lang="en-US" sz="2000" dirty="0">
                <a:latin typeface="Noto Sans" panose="020B0502040504020204" pitchFamily="34" charset="0"/>
                <a:ea typeface="Noto Sans" panose="020B0502040504020204" pitchFamily="34" charset="0"/>
                <a:cs typeface="Noto Sans" panose="020B0502040504020204" pitchFamily="34" charset="0"/>
              </a:rPr>
              <a:t>Establish key aspects of identity</a:t>
            </a:r>
            <a:endParaRPr lang="en-US" dirty="0"/>
          </a:p>
          <a:p>
            <a:pPr marL="457200" indent="-457200">
              <a:buFont typeface="+mj-lt"/>
              <a:buAutoNum type="arabicPeriod" startAt="6"/>
            </a:pPr>
            <a:r>
              <a:rPr lang="en-US" sz="2000" dirty="0">
                <a:latin typeface="Noto Sans" panose="020B0502040504020204" pitchFamily="34" charset="0"/>
                <a:ea typeface="Noto Sans" panose="020B0502040504020204" pitchFamily="34" charset="0"/>
                <a:cs typeface="Noto Sans" panose="020B0502040504020204" pitchFamily="34" charset="0"/>
              </a:rPr>
              <a:t>Meet the demands of increasingly mature roles and responsibilities</a:t>
            </a:r>
            <a:endParaRPr lang="en-US" dirty="0"/>
          </a:p>
          <a:p>
            <a:pPr marL="457200" indent="-457200">
              <a:buFont typeface="+mj-lt"/>
              <a:buAutoNum type="arabicPeriod" startAt="6"/>
            </a:pPr>
            <a:r>
              <a:rPr lang="en-US" sz="2000" dirty="0">
                <a:latin typeface="Noto Sans" panose="020B0502040504020204" pitchFamily="34" charset="0"/>
                <a:ea typeface="Noto Sans" panose="020B0502040504020204" pitchFamily="34" charset="0"/>
                <a:cs typeface="Noto Sans" panose="020B0502040504020204" pitchFamily="34" charset="0"/>
              </a:rPr>
              <a:t>Renegotiate relationships with adults in parenting roles</a:t>
            </a:r>
            <a:endParaRPr lang="en-US" dirty="0"/>
          </a:p>
        </p:txBody>
      </p:sp>
    </p:spTree>
    <p:extLst>
      <p:ext uri="{BB962C8B-B14F-4D97-AF65-F5344CB8AC3E}">
        <p14:creationId xmlns:p14="http://schemas.microsoft.com/office/powerpoint/2010/main" val="3076382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2CFDC-042B-DBB0-81B0-E4DDDE52C095}"/>
              </a:ext>
            </a:extLst>
          </p:cNvPr>
          <p:cNvSpPr>
            <a:spLocks noGrp="1"/>
          </p:cNvSpPr>
          <p:nvPr>
            <p:ph type="title"/>
          </p:nvPr>
        </p:nvSpPr>
        <p:spPr/>
        <p:txBody>
          <a:bodyPr/>
          <a:lstStyle/>
          <a:p>
            <a:r>
              <a:rPr lang="en-US" dirty="0"/>
              <a:t>Examples</a:t>
            </a:r>
          </a:p>
        </p:txBody>
      </p:sp>
      <p:sp>
        <p:nvSpPr>
          <p:cNvPr id="3" name="Content Placeholder 2">
            <a:extLst>
              <a:ext uri="{FF2B5EF4-FFF2-40B4-BE49-F238E27FC236}">
                <a16:creationId xmlns:a16="http://schemas.microsoft.com/office/drawing/2014/main" id="{88854E30-9E53-A8F8-CEA3-47CBA095D352}"/>
              </a:ext>
            </a:extLst>
          </p:cNvPr>
          <p:cNvSpPr>
            <a:spLocks noGrp="1"/>
          </p:cNvSpPr>
          <p:nvPr>
            <p:ph sz="half" idx="1"/>
          </p:nvPr>
        </p:nvSpPr>
        <p:spPr/>
        <p:txBody>
          <a:bodyPr>
            <a:normAutofit/>
          </a:bodyPr>
          <a:lstStyle/>
          <a:p>
            <a:pPr marL="0" indent="0">
              <a:buNone/>
            </a:pPr>
            <a:r>
              <a:rPr lang="en-US" sz="2000" b="1" dirty="0">
                <a:solidFill>
                  <a:schemeClr val="bg2"/>
                </a:solidFill>
                <a:latin typeface="Noto Sans" panose="020B0502040504020204" pitchFamily="34" charset="0"/>
                <a:ea typeface="Noto Sans" panose="020B0502040504020204" pitchFamily="34" charset="0"/>
                <a:cs typeface="Noto Sans" panose="020B0502040504020204" pitchFamily="34" charset="0"/>
              </a:rPr>
              <a:t>Develop and apply new coping skills in areas such as decision making, problem solving, and conflict resolution</a:t>
            </a:r>
          </a:p>
          <a:p>
            <a:endParaRPr lang="en-US" dirty="0"/>
          </a:p>
          <a:p>
            <a:r>
              <a:rPr lang="en-US" dirty="0"/>
              <a:t>Sameer has been getting in a lot of fights with his younger brother lately and he knows it upsets his mom. He decides to sit down and talk with his brother to try and talk about their issues instead of avoiding it like he usually does.</a:t>
            </a:r>
          </a:p>
          <a:p>
            <a:endParaRPr lang="en-US" sz="2000" dirty="0">
              <a:latin typeface="Noto Sans" panose="020B0502040504020204" pitchFamily="34" charset="0"/>
              <a:ea typeface="Noto Sans" panose="020B0502040504020204" pitchFamily="34" charset="0"/>
              <a:cs typeface="Noto Sans" panose="020B0502040504020204" pitchFamily="34" charset="0"/>
            </a:endParaRPr>
          </a:p>
          <a:p>
            <a:endParaRPr lang="en-US" dirty="0"/>
          </a:p>
        </p:txBody>
      </p:sp>
      <p:sp>
        <p:nvSpPr>
          <p:cNvPr id="4" name="Content Placeholder 3">
            <a:extLst>
              <a:ext uri="{FF2B5EF4-FFF2-40B4-BE49-F238E27FC236}">
                <a16:creationId xmlns:a16="http://schemas.microsoft.com/office/drawing/2014/main" id="{5123DF09-E5B7-48BE-2C29-A4E3C1CD9965}"/>
              </a:ext>
            </a:extLst>
          </p:cNvPr>
          <p:cNvSpPr>
            <a:spLocks noGrp="1"/>
          </p:cNvSpPr>
          <p:nvPr>
            <p:ph sz="half" idx="2"/>
          </p:nvPr>
        </p:nvSpPr>
        <p:spPr/>
        <p:txBody>
          <a:bodyPr>
            <a:normAutofit/>
          </a:bodyPr>
          <a:lstStyle/>
          <a:p>
            <a:pPr marL="0" indent="0">
              <a:buNone/>
            </a:pPr>
            <a:r>
              <a:rPr lang="en-US" b="1" dirty="0">
                <a:solidFill>
                  <a:schemeClr val="bg2"/>
                </a:solidFill>
              </a:rPr>
              <a:t>Form friendships that are mutually close and supportive</a:t>
            </a:r>
          </a:p>
          <a:p>
            <a:endParaRPr lang="en-US" dirty="0"/>
          </a:p>
          <a:p>
            <a:r>
              <a:rPr lang="en-US" dirty="0"/>
              <a:t>Aja attends her best friend Tori’s soccer matches and sometimes even travels to away games to cheer for her. She doesn’t mind going because Tori always helps her rehearse lines for school plays and gets a ticket to the opening show.</a:t>
            </a:r>
          </a:p>
        </p:txBody>
      </p:sp>
    </p:spTree>
    <p:extLst>
      <p:ext uri="{BB962C8B-B14F-4D97-AF65-F5344CB8AC3E}">
        <p14:creationId xmlns:p14="http://schemas.microsoft.com/office/powerpoint/2010/main" val="3289204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F8B0F-77A4-37A9-E346-7F05C190CD1B}"/>
              </a:ext>
            </a:extLst>
          </p:cNvPr>
          <p:cNvSpPr>
            <a:spLocks noGrp="1"/>
          </p:cNvSpPr>
          <p:nvPr>
            <p:ph type="title"/>
          </p:nvPr>
        </p:nvSpPr>
        <p:spPr/>
        <p:txBody>
          <a:bodyPr/>
          <a:lstStyle/>
          <a:p>
            <a:r>
              <a:rPr lang="en-US" dirty="0"/>
              <a:t>Observation and Assessment in PYD</a:t>
            </a:r>
          </a:p>
        </p:txBody>
      </p:sp>
      <p:sp>
        <p:nvSpPr>
          <p:cNvPr id="3" name="Text Placeholder 2">
            <a:extLst>
              <a:ext uri="{FF2B5EF4-FFF2-40B4-BE49-F238E27FC236}">
                <a16:creationId xmlns:a16="http://schemas.microsoft.com/office/drawing/2014/main" id="{095508EC-BD75-2E13-1817-DFAC591D697C}"/>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33349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73B31-48BF-0DFA-6EEC-F51BBB283559}"/>
              </a:ext>
            </a:extLst>
          </p:cNvPr>
          <p:cNvSpPr>
            <a:spLocks noGrp="1"/>
          </p:cNvSpPr>
          <p:nvPr>
            <p:ph type="title"/>
          </p:nvPr>
        </p:nvSpPr>
        <p:spPr/>
        <p:txBody>
          <a:bodyPr/>
          <a:lstStyle/>
          <a:p>
            <a:r>
              <a:rPr lang="en-US" dirty="0"/>
              <a:t>Observation</a:t>
            </a:r>
          </a:p>
        </p:txBody>
      </p:sp>
      <p:sp>
        <p:nvSpPr>
          <p:cNvPr id="3" name="Content Placeholder 2">
            <a:extLst>
              <a:ext uri="{FF2B5EF4-FFF2-40B4-BE49-F238E27FC236}">
                <a16:creationId xmlns:a16="http://schemas.microsoft.com/office/drawing/2014/main" id="{75D6989B-90BC-A9E1-A988-BA0C8D069DAD}"/>
              </a:ext>
            </a:extLst>
          </p:cNvPr>
          <p:cNvSpPr>
            <a:spLocks noGrp="1"/>
          </p:cNvSpPr>
          <p:nvPr>
            <p:ph sz="half" idx="1"/>
          </p:nvPr>
        </p:nvSpPr>
        <p:spPr/>
        <p:txBody>
          <a:bodyPr/>
          <a:lstStyle/>
          <a:p>
            <a:pPr marL="0" indent="0">
              <a:buNone/>
            </a:pPr>
            <a:r>
              <a:rPr lang="en-US" dirty="0"/>
              <a:t>Actively watching and listening to learn about individual children and youth.</a:t>
            </a:r>
          </a:p>
          <a:p>
            <a:r>
              <a:rPr lang="en-US" b="1" dirty="0">
                <a:solidFill>
                  <a:schemeClr val="tx2"/>
                </a:solidFill>
              </a:rPr>
              <a:t>Provides insight</a:t>
            </a:r>
            <a:r>
              <a:rPr lang="en-US" b="1" dirty="0"/>
              <a:t> </a:t>
            </a:r>
            <a:r>
              <a:rPr lang="en-US" dirty="0"/>
              <a:t>into needs, strengths, and areas for growth.</a:t>
            </a:r>
          </a:p>
          <a:p>
            <a:r>
              <a:rPr lang="en-US" dirty="0"/>
              <a:t>Can be </a:t>
            </a:r>
            <a:r>
              <a:rPr lang="en-US" b="1" dirty="0">
                <a:solidFill>
                  <a:schemeClr val="tx2"/>
                </a:solidFill>
              </a:rPr>
              <a:t>formal</a:t>
            </a:r>
            <a:r>
              <a:rPr lang="en-US" dirty="0">
                <a:solidFill>
                  <a:schemeClr val="tx2"/>
                </a:solidFill>
              </a:rPr>
              <a:t> </a:t>
            </a:r>
            <a:r>
              <a:rPr lang="en-US" dirty="0"/>
              <a:t>(structured with written documentation) or </a:t>
            </a:r>
            <a:r>
              <a:rPr lang="en-US" b="1" dirty="0">
                <a:solidFill>
                  <a:schemeClr val="tx2"/>
                </a:solidFill>
              </a:rPr>
              <a:t>informal</a:t>
            </a:r>
            <a:r>
              <a:rPr lang="en-US" dirty="0"/>
              <a:t> (everyday interactions)</a:t>
            </a:r>
          </a:p>
          <a:p>
            <a:pPr marL="0" indent="0">
              <a:buNone/>
            </a:pPr>
            <a:endParaRPr lang="en-US" dirty="0"/>
          </a:p>
        </p:txBody>
      </p:sp>
      <p:pic>
        <p:nvPicPr>
          <p:cNvPr id="6" name="Content Placeholder 5" descr="Two people collaborating over books">
            <a:extLst>
              <a:ext uri="{FF2B5EF4-FFF2-40B4-BE49-F238E27FC236}">
                <a16:creationId xmlns:a16="http://schemas.microsoft.com/office/drawing/2014/main" id="{8BE078A8-4CA5-E800-30F6-46E913A992C9}"/>
              </a:ext>
            </a:extLst>
          </p:cNvPr>
          <p:cNvPicPr>
            <a:picLocks noGrp="1" noChangeAspect="1"/>
          </p:cNvPicPr>
          <p:nvPr>
            <p:ph sz="half" idx="2"/>
          </p:nvPr>
        </p:nvPicPr>
        <p:blipFill>
          <a:blip r:embed="rId2" cstate="print">
            <a:extLst>
              <a:ext uri="{28A0092B-C50C-407E-A947-70E740481C1C}">
                <a14:useLocalDpi xmlns:a14="http://schemas.microsoft.com/office/drawing/2010/main"/>
              </a:ext>
            </a:extLst>
          </a:blip>
          <a:stretch>
            <a:fillRect/>
          </a:stretch>
        </p:blipFill>
        <p:spPr>
          <a:xfrm>
            <a:off x="6172200" y="1737360"/>
            <a:ext cx="5181600" cy="3454400"/>
          </a:xfrm>
        </p:spPr>
      </p:pic>
    </p:spTree>
    <p:extLst>
      <p:ext uri="{BB962C8B-B14F-4D97-AF65-F5344CB8AC3E}">
        <p14:creationId xmlns:p14="http://schemas.microsoft.com/office/powerpoint/2010/main" val="1604254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20149-09FE-DCE0-833A-4FE7054311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9850F8-91E2-78C7-0422-B658CE036819}"/>
              </a:ext>
            </a:extLst>
          </p:cNvPr>
          <p:cNvSpPr>
            <a:spLocks noGrp="1"/>
          </p:cNvSpPr>
          <p:nvPr>
            <p:ph type="title"/>
          </p:nvPr>
        </p:nvSpPr>
        <p:spPr/>
        <p:txBody>
          <a:bodyPr/>
          <a:lstStyle/>
          <a:p>
            <a:r>
              <a:rPr lang="en-US" dirty="0"/>
              <a:t>Assessment</a:t>
            </a:r>
          </a:p>
        </p:txBody>
      </p:sp>
      <p:sp>
        <p:nvSpPr>
          <p:cNvPr id="3" name="Content Placeholder 2">
            <a:extLst>
              <a:ext uri="{FF2B5EF4-FFF2-40B4-BE49-F238E27FC236}">
                <a16:creationId xmlns:a16="http://schemas.microsoft.com/office/drawing/2014/main" id="{8A170348-B968-5EDB-485E-172FB2E8520E}"/>
              </a:ext>
            </a:extLst>
          </p:cNvPr>
          <p:cNvSpPr>
            <a:spLocks noGrp="1"/>
          </p:cNvSpPr>
          <p:nvPr>
            <p:ph sz="half" idx="1"/>
          </p:nvPr>
        </p:nvSpPr>
        <p:spPr/>
        <p:txBody>
          <a:bodyPr>
            <a:normAutofit/>
          </a:bodyPr>
          <a:lstStyle/>
          <a:p>
            <a:pPr marL="0" indent="0">
              <a:buNone/>
            </a:pPr>
            <a:r>
              <a:rPr lang="en-US" dirty="0"/>
              <a:t>An ongoing process which provides information about development over time. </a:t>
            </a:r>
            <a:r>
              <a:rPr lang="en-US" b="1" dirty="0"/>
              <a:t>Observation is a part of assessment.</a:t>
            </a:r>
          </a:p>
          <a:p>
            <a:r>
              <a:rPr lang="en-US" sz="1800" b="1" dirty="0">
                <a:solidFill>
                  <a:schemeClr val="tx2"/>
                </a:solidFill>
              </a:rPr>
              <a:t>Helps determine </a:t>
            </a:r>
            <a:r>
              <a:rPr lang="en-US" sz="1800" dirty="0"/>
              <a:t>what a child knows, can do, and how they are progressing.</a:t>
            </a:r>
          </a:p>
          <a:p>
            <a:r>
              <a:rPr lang="en-US" sz="1800" dirty="0"/>
              <a:t>Can be </a:t>
            </a:r>
            <a:r>
              <a:rPr lang="en-US" sz="1800" b="1" dirty="0">
                <a:solidFill>
                  <a:schemeClr val="tx2"/>
                </a:solidFill>
              </a:rPr>
              <a:t>formal</a:t>
            </a:r>
            <a:r>
              <a:rPr lang="en-US" sz="1800" dirty="0">
                <a:solidFill>
                  <a:schemeClr val="tx2"/>
                </a:solidFill>
              </a:rPr>
              <a:t> </a:t>
            </a:r>
            <a:r>
              <a:rPr lang="en-US" sz="1800" dirty="0"/>
              <a:t>(standardized surveys or interviews) or </a:t>
            </a:r>
            <a:r>
              <a:rPr lang="en-US" sz="1800" b="1" dirty="0">
                <a:solidFill>
                  <a:schemeClr val="tx2"/>
                </a:solidFill>
              </a:rPr>
              <a:t>informal</a:t>
            </a:r>
            <a:r>
              <a:rPr lang="en-US" sz="1800" dirty="0"/>
              <a:t> (observation and portfolios)</a:t>
            </a:r>
          </a:p>
          <a:p>
            <a:r>
              <a:rPr lang="en-US" sz="1800" dirty="0"/>
              <a:t>Assessments should be </a:t>
            </a:r>
            <a:r>
              <a:rPr lang="en-US" sz="1800" b="1" dirty="0">
                <a:solidFill>
                  <a:schemeClr val="tx2"/>
                </a:solidFill>
              </a:rPr>
              <a:t>developmentally and culturally appropriate </a:t>
            </a:r>
            <a:r>
              <a:rPr lang="en-US" sz="1800" dirty="0"/>
              <a:t>to the youth to ensure accuracy and avoid bias</a:t>
            </a:r>
          </a:p>
          <a:p>
            <a:pPr marL="0" indent="0">
              <a:buNone/>
            </a:pPr>
            <a:endParaRPr lang="en-US" dirty="0"/>
          </a:p>
        </p:txBody>
      </p:sp>
      <p:pic>
        <p:nvPicPr>
          <p:cNvPr id="8" name="Content Placeholder 7" descr="A person writing on a piece of paper&#10;&#10;AI-generated content may be incorrect.">
            <a:extLst>
              <a:ext uri="{FF2B5EF4-FFF2-40B4-BE49-F238E27FC236}">
                <a16:creationId xmlns:a16="http://schemas.microsoft.com/office/drawing/2014/main" id="{9EDE241F-75E1-E56C-D18F-8C89D364DCA4}"/>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172200" y="1737360"/>
            <a:ext cx="5181600" cy="3457073"/>
          </a:xfrm>
        </p:spPr>
      </p:pic>
    </p:spTree>
    <p:extLst>
      <p:ext uri="{BB962C8B-B14F-4D97-AF65-F5344CB8AC3E}">
        <p14:creationId xmlns:p14="http://schemas.microsoft.com/office/powerpoint/2010/main" val="4156860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62BD597-119B-12B2-7979-9FABDD0CE663}"/>
              </a:ext>
            </a:extLst>
          </p:cNvPr>
          <p:cNvSpPr>
            <a:spLocks noGrp="1"/>
          </p:cNvSpPr>
          <p:nvPr>
            <p:ph idx="1"/>
          </p:nvPr>
        </p:nvSpPr>
        <p:spPr/>
        <p:txBody>
          <a:bodyPr/>
          <a:lstStyle/>
          <a:p>
            <a:r>
              <a:rPr lang="en-US" b="1" dirty="0">
                <a:solidFill>
                  <a:schemeClr val="tx2"/>
                </a:solidFill>
              </a:rPr>
              <a:t>Identify strengths: </a:t>
            </a:r>
            <a:r>
              <a:rPr lang="en-US" dirty="0"/>
              <a:t>Practitioners can identify and help youth develop their strengths</a:t>
            </a:r>
          </a:p>
          <a:p>
            <a:r>
              <a:rPr lang="en-US" b="1" dirty="0">
                <a:solidFill>
                  <a:schemeClr val="tx2"/>
                </a:solidFill>
              </a:rPr>
              <a:t>Develop personalized plans: </a:t>
            </a:r>
            <a:r>
              <a:rPr lang="en-US" dirty="0"/>
              <a:t>Practitioners can adapt programming and services to meet the unique needs of each youth</a:t>
            </a:r>
          </a:p>
          <a:p>
            <a:r>
              <a:rPr lang="en-US" b="1" dirty="0">
                <a:solidFill>
                  <a:schemeClr val="tx2"/>
                </a:solidFill>
              </a:rPr>
              <a:t>Monitor progress:</a:t>
            </a:r>
            <a:r>
              <a:rPr lang="en-US" dirty="0"/>
              <a:t> Periodic use of assessments can track progress over time and allow for adjustments as needed</a:t>
            </a:r>
          </a:p>
          <a:p>
            <a:r>
              <a:rPr lang="en-US" b="1" dirty="0">
                <a:solidFill>
                  <a:schemeClr val="tx2"/>
                </a:solidFill>
              </a:rPr>
              <a:t>Early identification of problems: </a:t>
            </a:r>
            <a:r>
              <a:rPr lang="en-US" dirty="0"/>
              <a:t>Identifying potential challenges or developmental delays early on allows for timely intervention </a:t>
            </a:r>
          </a:p>
        </p:txBody>
      </p:sp>
      <p:sp>
        <p:nvSpPr>
          <p:cNvPr id="6" name="Title 5">
            <a:extLst>
              <a:ext uri="{FF2B5EF4-FFF2-40B4-BE49-F238E27FC236}">
                <a16:creationId xmlns:a16="http://schemas.microsoft.com/office/drawing/2014/main" id="{75476570-48B4-B710-F62E-0C0A28B5D35C}"/>
              </a:ext>
            </a:extLst>
          </p:cNvPr>
          <p:cNvSpPr>
            <a:spLocks noGrp="1"/>
          </p:cNvSpPr>
          <p:nvPr>
            <p:ph type="title"/>
          </p:nvPr>
        </p:nvSpPr>
        <p:spPr/>
        <p:txBody>
          <a:bodyPr/>
          <a:lstStyle/>
          <a:p>
            <a:r>
              <a:rPr lang="en-US" dirty="0"/>
              <a:t>Benefits to youth and organizations</a:t>
            </a:r>
          </a:p>
        </p:txBody>
      </p:sp>
    </p:spTree>
    <p:extLst>
      <p:ext uri="{BB962C8B-B14F-4D97-AF65-F5344CB8AC3E}">
        <p14:creationId xmlns:p14="http://schemas.microsoft.com/office/powerpoint/2010/main" val="535254858"/>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MediaLengthInSeconds xmlns="b5fce80b-0e0a-4fa4-a000-b17fcd0d177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3" ma:contentTypeDescription="Create a new document." ma:contentTypeScope="" ma:versionID="c95fe3b501023819936bde885265d9c8">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f8f471f43683ac53912db37a03832b8"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2.xml><?xml version="1.0" encoding="utf-8"?>
<ds:datastoreItem xmlns:ds="http://schemas.openxmlformats.org/officeDocument/2006/customXml" ds:itemID="{8AF8E36A-5490-481D-A3D2-DC003DD6C3D0}">
  <ds:schemaRefs>
    <ds:schemaRef ds:uri="b5fce80b-0e0a-4fa4-a000-b17fcd0d1776"/>
    <ds:schemaRef ds:uri="http://purl.org/dc/elements/1.1/"/>
    <ds:schemaRef ds:uri="http://schemas.openxmlformats.org/package/2006/metadata/core-properties"/>
    <ds:schemaRef ds:uri="48e769e3-d160-4238-8758-582613b64169"/>
    <ds:schemaRef ds:uri="http://schemas.microsoft.com/office/2006/documentManagement/types"/>
    <ds:schemaRef ds:uri="http://schemas.microsoft.com/office/infopath/2007/PartnerControls"/>
    <ds:schemaRef ds:uri="http://schemas.microsoft.com/office/2006/metadata/properties"/>
    <ds:schemaRef ds:uri="http://www.w3.org/XML/1998/namespace"/>
    <ds:schemaRef ds:uri="http://purl.org/dc/dcmitype/"/>
    <ds:schemaRef ds:uri="http://purl.org/dc/terms/"/>
  </ds:schemaRefs>
</ds:datastoreItem>
</file>

<file path=customXml/itemProps3.xml><?xml version="1.0" encoding="utf-8"?>
<ds:datastoreItem xmlns:ds="http://schemas.openxmlformats.org/officeDocument/2006/customXml" ds:itemID="{E6972036-4FAE-45FD-BC3D-6AD3A0206F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6740</TotalTime>
  <Words>1736</Words>
  <Application>Microsoft Office PowerPoint</Application>
  <PresentationFormat>Widescreen</PresentationFormat>
  <Paragraphs>162</Paragraphs>
  <Slides>29</Slides>
  <Notes>10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Noto Sans</vt:lpstr>
      <vt:lpstr>System Font Regular</vt:lpstr>
      <vt:lpstr>Wingdings</vt:lpstr>
      <vt:lpstr>Office Theme</vt:lpstr>
      <vt:lpstr>2.3: Understanding Youth Part 2</vt:lpstr>
      <vt:lpstr>PowerPoint Presentation</vt:lpstr>
      <vt:lpstr>How do we know if youth are “on-track” with development?</vt:lpstr>
      <vt:lpstr>Tasks of Adolescent Development</vt:lpstr>
      <vt:lpstr>Examples</vt:lpstr>
      <vt:lpstr>Observation and Assessment in PYD</vt:lpstr>
      <vt:lpstr>Observation</vt:lpstr>
      <vt:lpstr>Assessment</vt:lpstr>
      <vt:lpstr>Benefits to youth and organizations</vt:lpstr>
      <vt:lpstr>Areas of focus for assessment</vt:lpstr>
      <vt:lpstr>Strengths and Difficulties Questionnaire (SDQ)</vt:lpstr>
      <vt:lpstr>Reflection Questions</vt:lpstr>
      <vt:lpstr>Key Considerations for Observation and Assessment</vt:lpstr>
      <vt:lpstr>Supporting the Needs of Youth</vt:lpstr>
      <vt:lpstr>Celebrity Quiz</vt:lpstr>
      <vt:lpstr>Why diagnose at all?</vt:lpstr>
      <vt:lpstr>“Hidden” or Undisclosed Conditions and Disabilities</vt:lpstr>
      <vt:lpstr>Learning Disabilities</vt:lpstr>
      <vt:lpstr>What is dyslexia?</vt:lpstr>
      <vt:lpstr>Attention-Deficit/Hyperactivity Disorder (ADHD)</vt:lpstr>
      <vt:lpstr>What ADHD Feels Like</vt:lpstr>
      <vt:lpstr>Autism Spectrum Disorder (ASD)</vt:lpstr>
      <vt:lpstr>What is Autism?</vt:lpstr>
      <vt:lpstr>Living with Trauma</vt:lpstr>
      <vt:lpstr>So, what can youth service workers do?</vt:lpstr>
      <vt:lpstr>Strategies for Inclusive Environments</vt:lpstr>
      <vt:lpstr>Group Agreements</vt:lpstr>
      <vt:lpstr>Transparency and Predictability</vt:lpstr>
      <vt:lpstr>Comfort Corner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24</cp:revision>
  <dcterms:created xsi:type="dcterms:W3CDTF">2023-03-21T16:04:53Z</dcterms:created>
  <dcterms:modified xsi:type="dcterms:W3CDTF">2026-05-18T18:44:21Z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_SourceUrl">
    <vt:lpwstr/>
  </property>
  <property fmtid="{D5CDD505-2E9C-101B-9397-08002B2CF9AE}" pid="11" name="_SharedFileIndex">
    <vt:lpwstr/>
  </property>
</Properties>
</file>